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sldIdLst>
    <p:sldId id="258" r:id="rId2"/>
    <p:sldId id="256" r:id="rId3"/>
    <p:sldId id="277" r:id="rId4"/>
    <p:sldId id="278" r:id="rId5"/>
    <p:sldId id="266" r:id="rId6"/>
    <p:sldId id="272" r:id="rId7"/>
    <p:sldId id="276" r:id="rId8"/>
    <p:sldId id="275" r:id="rId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0" autoAdjust="0"/>
    <p:restoredTop sz="94238" autoAdjust="0"/>
  </p:normalViewPr>
  <p:slideViewPr>
    <p:cSldViewPr snapToGrid="0">
      <p:cViewPr>
        <p:scale>
          <a:sx n="100" d="100"/>
          <a:sy n="100" d="100"/>
        </p:scale>
        <p:origin x="464" y="-12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8E5859F-2070-493C-A437-090F5DA714CF}" type="datetimeFigureOut">
              <a:rPr kumimoji="1" lang="ja-JP" altLang="en-US" smtClean="0"/>
              <a:t>2023/2/17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E42F937-15F7-48B6-930D-719A69ABDD34}" type="slidenum">
              <a:rPr kumimoji="1" lang="ja-JP" altLang="en-US" smtClean="0"/>
              <a:t>‹#›</a:t>
            </a:fld>
            <a:endParaRPr kumimoji="1" lang="ja-JP" altLang="en-US"/>
          </a:p>
        </p:txBody>
      </p:sp>
    </p:spTree>
    <p:extLst>
      <p:ext uri="{BB962C8B-B14F-4D97-AF65-F5344CB8AC3E}">
        <p14:creationId xmlns:p14="http://schemas.microsoft.com/office/powerpoint/2010/main" val="32099630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E42F937-15F7-48B6-930D-719A69ABDD34}" type="slidenum">
              <a:rPr kumimoji="1" lang="ja-JP" altLang="en-US" smtClean="0"/>
              <a:t>2</a:t>
            </a:fld>
            <a:endParaRPr kumimoji="1" lang="ja-JP" altLang="en-US"/>
          </a:p>
        </p:txBody>
      </p:sp>
    </p:spTree>
    <p:extLst>
      <p:ext uri="{BB962C8B-B14F-4D97-AF65-F5344CB8AC3E}">
        <p14:creationId xmlns:p14="http://schemas.microsoft.com/office/powerpoint/2010/main" val="318877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F7CCDBB-7F75-4FB8-94D4-CE91FC4A4D12}" type="datetime1">
              <a:rPr kumimoji="1" lang="ja-JP" altLang="en-US" smtClean="0"/>
              <a:t>2023/2/17</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02001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697003-338F-411A-AD79-F8CAE91571C7}" type="datetime1">
              <a:rPr kumimoji="1" lang="ja-JP" altLang="en-US" smtClean="0"/>
              <a:t>2023/2/17</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77034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B9DD1C-07DE-4812-B566-44FAB18C3324}" type="datetime1">
              <a:rPr kumimoji="1" lang="ja-JP" altLang="en-US" smtClean="0"/>
              <a:t>2023/2/17</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48471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512618-6261-4191-99CE-457380876511}" type="datetime1">
              <a:rPr kumimoji="1" lang="ja-JP" altLang="en-US" smtClean="0"/>
              <a:t>2023/2/17</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68300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C90266-7E4A-42ED-A424-77CFF5155227}" type="datetime1">
              <a:rPr kumimoji="1" lang="ja-JP" altLang="en-US" smtClean="0"/>
              <a:t>2023/2/17</a:t>
            </a:fld>
            <a:endParaRPr kumimoji="1" lang="ja-JP" altLang="en-US"/>
          </a:p>
        </p:txBody>
      </p:sp>
      <p:sp>
        <p:nvSpPr>
          <p:cNvPr id="5" name="Footer Placeholder 4"/>
          <p:cNvSpPr>
            <a:spLocks noGrp="1"/>
          </p:cNvSpPr>
          <p:nvPr>
            <p:ph type="ftr" sz="quarter" idx="11"/>
          </p:nvPr>
        </p:nvSpPr>
        <p:spPr/>
        <p:txBody>
          <a:bodyPr/>
          <a:lstStyle/>
          <a:p>
            <a:r>
              <a:rPr kumimoji="1" lang="it-IT" altLang="ja-JP"/>
              <a:t>ATWS 2021</a:t>
            </a:r>
            <a:endParaRPr kumimoji="1" lang="ja-JP" altLang="en-US"/>
          </a:p>
        </p:txBody>
      </p:sp>
      <p:sp>
        <p:nvSpPr>
          <p:cNvPr id="6" name="Slide Number Placeholder 5"/>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88685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DE094A-80AF-4445-BA2B-6A07B3030584}" type="datetime1">
              <a:rPr kumimoji="1" lang="ja-JP" altLang="en-US" smtClean="0"/>
              <a:t>2023/2/17</a:t>
            </a:fld>
            <a:endParaRPr kumimoji="1" lang="ja-JP" altLang="en-US"/>
          </a:p>
        </p:txBody>
      </p:sp>
      <p:sp>
        <p:nvSpPr>
          <p:cNvPr id="6" name="Footer Placeholder 5"/>
          <p:cNvSpPr>
            <a:spLocks noGrp="1"/>
          </p:cNvSpPr>
          <p:nvPr>
            <p:ph type="ftr" sz="quarter" idx="11"/>
          </p:nvPr>
        </p:nvSpPr>
        <p:spPr/>
        <p:txBody>
          <a:bodyPr/>
          <a:lstStyle/>
          <a:p>
            <a:r>
              <a:rPr kumimoji="1" lang="it-IT" altLang="ja-JP"/>
              <a:t>ATWS 2021</a:t>
            </a:r>
            <a:endParaRPr kumimoji="1" lang="ja-JP" altLang="en-US"/>
          </a:p>
        </p:txBody>
      </p:sp>
      <p:sp>
        <p:nvSpPr>
          <p:cNvPr id="7" name="Slide Number Placeholder 6"/>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364399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157FD5-F1F8-4938-8387-04874155AE15}" type="datetime1">
              <a:rPr kumimoji="1" lang="ja-JP" altLang="en-US" smtClean="0"/>
              <a:t>2023/2/17</a:t>
            </a:fld>
            <a:endParaRPr kumimoji="1" lang="ja-JP" altLang="en-US"/>
          </a:p>
        </p:txBody>
      </p:sp>
      <p:sp>
        <p:nvSpPr>
          <p:cNvPr id="8" name="Footer Placeholder 7"/>
          <p:cNvSpPr>
            <a:spLocks noGrp="1"/>
          </p:cNvSpPr>
          <p:nvPr>
            <p:ph type="ftr" sz="quarter" idx="11"/>
          </p:nvPr>
        </p:nvSpPr>
        <p:spPr/>
        <p:txBody>
          <a:bodyPr/>
          <a:lstStyle/>
          <a:p>
            <a:r>
              <a:rPr kumimoji="1" lang="it-IT" altLang="ja-JP"/>
              <a:t>ATWS 2021</a:t>
            </a:r>
            <a:endParaRPr kumimoji="1" lang="ja-JP" altLang="en-US"/>
          </a:p>
        </p:txBody>
      </p:sp>
      <p:sp>
        <p:nvSpPr>
          <p:cNvPr id="9" name="Slide Number Placeholder 8"/>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141056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4D8F47-FBF6-4BC9-85FA-08B4F5E99F14}" type="datetime1">
              <a:rPr kumimoji="1" lang="ja-JP" altLang="en-US" smtClean="0"/>
              <a:t>2023/2/17</a:t>
            </a:fld>
            <a:endParaRPr kumimoji="1" lang="ja-JP" altLang="en-US"/>
          </a:p>
        </p:txBody>
      </p:sp>
      <p:sp>
        <p:nvSpPr>
          <p:cNvPr id="4" name="Footer Placeholder 3"/>
          <p:cNvSpPr>
            <a:spLocks noGrp="1"/>
          </p:cNvSpPr>
          <p:nvPr>
            <p:ph type="ftr" sz="quarter" idx="11"/>
          </p:nvPr>
        </p:nvSpPr>
        <p:spPr/>
        <p:txBody>
          <a:bodyPr/>
          <a:lstStyle/>
          <a:p>
            <a:r>
              <a:rPr kumimoji="1" lang="it-IT" altLang="ja-JP"/>
              <a:t>ATWS 2021</a:t>
            </a:r>
            <a:endParaRPr kumimoji="1" lang="ja-JP" altLang="en-US"/>
          </a:p>
        </p:txBody>
      </p:sp>
      <p:sp>
        <p:nvSpPr>
          <p:cNvPr id="5" name="Slide Number Placeholder 4"/>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64668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616A0E4C-839F-44AC-A007-A1D1FB331E25}"/>
              </a:ext>
            </a:extLst>
          </p:cNvPr>
          <p:cNvCxnSpPr>
            <a:cxnSpLocks/>
          </p:cNvCxnSpPr>
          <p:nvPr userDrawn="1"/>
        </p:nvCxnSpPr>
        <p:spPr>
          <a:xfrm>
            <a:off x="549000" y="944880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スライド番号プレースホルダー 10">
            <a:extLst>
              <a:ext uri="{FF2B5EF4-FFF2-40B4-BE49-F238E27FC236}">
                <a16:creationId xmlns:a16="http://schemas.microsoft.com/office/drawing/2014/main" id="{86ED8889-F867-4B9E-8F70-1E409038869D}"/>
              </a:ext>
            </a:extLst>
          </p:cNvPr>
          <p:cNvSpPr txBox="1">
            <a:spLocks/>
          </p:cNvSpPr>
          <p:nvPr userDrawn="1"/>
        </p:nvSpPr>
        <p:spPr>
          <a:xfrm>
            <a:off x="4843463" y="93337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343825-B88D-493D-A759-6305F1E8C2F7}" type="slidenum">
              <a:rPr kumimoji="1" lang="ja-JP" altLang="en-US" smtClean="0"/>
              <a:pPr/>
              <a:t>‹#›</a:t>
            </a:fld>
            <a:endParaRPr kumimoji="1" lang="ja-JP" altLang="en-US"/>
          </a:p>
        </p:txBody>
      </p:sp>
      <p:sp>
        <p:nvSpPr>
          <p:cNvPr id="7" name="フッター プレースホルダー 21">
            <a:extLst>
              <a:ext uri="{FF2B5EF4-FFF2-40B4-BE49-F238E27FC236}">
                <a16:creationId xmlns:a16="http://schemas.microsoft.com/office/drawing/2014/main" id="{76565209-7F29-4B3A-891B-3834B4EBBE33}"/>
              </a:ext>
            </a:extLst>
          </p:cNvPr>
          <p:cNvSpPr txBox="1">
            <a:spLocks/>
          </p:cNvSpPr>
          <p:nvPr userDrawn="1"/>
        </p:nvSpPr>
        <p:spPr>
          <a:xfrm>
            <a:off x="2271713" y="9333797"/>
            <a:ext cx="2314575" cy="527403"/>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ja-JP" altLang="en-US" dirty="0"/>
          </a:p>
        </p:txBody>
      </p:sp>
    </p:spTree>
    <p:extLst>
      <p:ext uri="{BB962C8B-B14F-4D97-AF65-F5344CB8AC3E}">
        <p14:creationId xmlns:p14="http://schemas.microsoft.com/office/powerpoint/2010/main" val="18799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96064E-FBC0-4369-93E3-B073CAEDF3B2}" type="datetime1">
              <a:rPr kumimoji="1" lang="ja-JP" altLang="en-US" smtClean="0"/>
              <a:t>2023/2/17</a:t>
            </a:fld>
            <a:endParaRPr kumimoji="1" lang="ja-JP" altLang="en-US"/>
          </a:p>
        </p:txBody>
      </p:sp>
      <p:sp>
        <p:nvSpPr>
          <p:cNvPr id="6" name="Footer Placeholder 5"/>
          <p:cNvSpPr>
            <a:spLocks noGrp="1"/>
          </p:cNvSpPr>
          <p:nvPr>
            <p:ph type="ftr" sz="quarter" idx="11"/>
          </p:nvPr>
        </p:nvSpPr>
        <p:spPr/>
        <p:txBody>
          <a:bodyPr/>
          <a:lstStyle/>
          <a:p>
            <a:r>
              <a:rPr kumimoji="1" lang="it-IT" altLang="ja-JP"/>
              <a:t>ATWS 2021</a:t>
            </a:r>
            <a:endParaRPr kumimoji="1" lang="ja-JP" altLang="en-US"/>
          </a:p>
        </p:txBody>
      </p:sp>
      <p:sp>
        <p:nvSpPr>
          <p:cNvPr id="7" name="Slide Number Placeholder 6"/>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9B2A1AE-C818-47E2-BB0F-DCF1D425BFE0}"/>
              </a:ext>
            </a:extLst>
          </p:cNvPr>
          <p:cNvCxnSpPr>
            <a:cxnSpLocks/>
          </p:cNvCxnSpPr>
          <p:nvPr userDrawn="1"/>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2265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16D8C7-EB04-40D5-B79B-DBA03BF7BEA9}" type="datetime1">
              <a:rPr kumimoji="1" lang="ja-JP" altLang="en-US" smtClean="0"/>
              <a:t>2023/2/17</a:t>
            </a:fld>
            <a:endParaRPr kumimoji="1" lang="ja-JP" altLang="en-US"/>
          </a:p>
        </p:txBody>
      </p:sp>
      <p:sp>
        <p:nvSpPr>
          <p:cNvPr id="6" name="Footer Placeholder 5"/>
          <p:cNvSpPr>
            <a:spLocks noGrp="1"/>
          </p:cNvSpPr>
          <p:nvPr>
            <p:ph type="ftr" sz="quarter" idx="11"/>
          </p:nvPr>
        </p:nvSpPr>
        <p:spPr/>
        <p:txBody>
          <a:bodyPr/>
          <a:lstStyle/>
          <a:p>
            <a:r>
              <a:rPr kumimoji="1" lang="it-IT" altLang="ja-JP"/>
              <a:t>ATWS 2021</a:t>
            </a:r>
            <a:endParaRPr kumimoji="1" lang="ja-JP" altLang="en-US"/>
          </a:p>
        </p:txBody>
      </p:sp>
      <p:sp>
        <p:nvSpPr>
          <p:cNvPr id="7" name="Slide Number Placeholder 6"/>
          <p:cNvSpPr>
            <a:spLocks noGrp="1"/>
          </p:cNvSpPr>
          <p:nvPr>
            <p:ph type="sldNum" sz="quarter" idx="12"/>
          </p:nvPr>
        </p:nvSpPr>
        <p:spPr/>
        <p:txBody>
          <a:body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269667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C8A7D80-1A50-41C2-BBE8-58AF5BA5C1CD}" type="datetime1">
              <a:rPr kumimoji="1" lang="ja-JP" altLang="en-US" smtClean="0"/>
              <a:t>2023/2/17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it-IT" altLang="ja-JP"/>
              <a:t>ATWS 2021</a:t>
            </a:r>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F343825-B88D-493D-A759-6305F1E8C2F7}" type="slidenum">
              <a:rPr kumimoji="1" lang="ja-JP" altLang="en-US" smtClean="0"/>
              <a:t>‹#›</a:t>
            </a:fld>
            <a:endParaRPr kumimoji="1" lang="ja-JP" altLang="en-US"/>
          </a:p>
        </p:txBody>
      </p:sp>
    </p:spTree>
    <p:extLst>
      <p:ext uri="{BB962C8B-B14F-4D97-AF65-F5344CB8AC3E}">
        <p14:creationId xmlns:p14="http://schemas.microsoft.com/office/powerpoint/2010/main" val="3387603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CF4BC3A-4074-4268-999A-C8FB6F074981}"/>
              </a:ext>
            </a:extLst>
          </p:cNvPr>
          <p:cNvSpPr txBox="1"/>
          <p:nvPr/>
        </p:nvSpPr>
        <p:spPr>
          <a:xfrm>
            <a:off x="191126" y="1269761"/>
            <a:ext cx="6475748" cy="830997"/>
          </a:xfrm>
          <a:prstGeom prst="rect">
            <a:avLst/>
          </a:prstGeom>
          <a:noFill/>
        </p:spPr>
        <p:txBody>
          <a:bodyPr wrap="square" rtlCol="0">
            <a:spAutoFit/>
          </a:bodyPr>
          <a:lstStyle/>
          <a:p>
            <a:pPr algn="ctr"/>
            <a:r>
              <a:rPr lang="en-US" altLang="ja-JP" sz="1600" dirty="0" smtClean="0"/>
              <a:t>Sapporo Walking Tour – Get to Know Our Unique City and Enjoy Cross-Cultural Experiences with Locals!</a:t>
            </a:r>
          </a:p>
          <a:p>
            <a:pPr algn="ctr"/>
            <a:endParaRPr kumimoji="1" lang="ja-JP" altLang="en-US" sz="1600" dirty="0">
              <a:solidFill>
                <a:srgbClr val="C00000"/>
              </a:solidFill>
            </a:endParaRPr>
          </a:p>
        </p:txBody>
      </p:sp>
      <p:cxnSp>
        <p:nvCxnSpPr>
          <p:cNvPr id="9" name="直線コネクタ 8">
            <a:extLst>
              <a:ext uri="{FF2B5EF4-FFF2-40B4-BE49-F238E27FC236}">
                <a16:creationId xmlns:a16="http://schemas.microsoft.com/office/drawing/2014/main" id="{AE70E012-34D6-43C7-9F0D-D06AC10AFEF7}"/>
              </a:ext>
            </a:extLst>
          </p:cNvPr>
          <p:cNvCxnSpPr>
            <a:cxnSpLocks/>
          </p:cNvCxnSpPr>
          <p:nvPr/>
        </p:nvCxnSpPr>
        <p:spPr>
          <a:xfrm>
            <a:off x="549000" y="1800222"/>
            <a:ext cx="5760000" cy="0"/>
          </a:xfrm>
          <a:prstGeom prst="line">
            <a:avLst/>
          </a:prstGeom>
        </p:spPr>
        <p:style>
          <a:lnRef idx="1">
            <a:schemeClr val="accent6"/>
          </a:lnRef>
          <a:fillRef idx="0">
            <a:schemeClr val="accent6"/>
          </a:fillRef>
          <a:effectRef idx="0">
            <a:schemeClr val="accent6"/>
          </a:effectRef>
          <a:fontRef idx="minor">
            <a:schemeClr val="tx1"/>
          </a:fontRef>
        </p:style>
      </p:cxnSp>
      <p:sp>
        <p:nvSpPr>
          <p:cNvPr id="31" name="テキスト ボックス 30">
            <a:extLst>
              <a:ext uri="{FF2B5EF4-FFF2-40B4-BE49-F238E27FC236}">
                <a16:creationId xmlns:a16="http://schemas.microsoft.com/office/drawing/2014/main" id="{8C111EB7-D4F5-4DDB-8BDF-140C0E006992}"/>
              </a:ext>
            </a:extLst>
          </p:cNvPr>
          <p:cNvSpPr txBox="1"/>
          <p:nvPr/>
        </p:nvSpPr>
        <p:spPr>
          <a:xfrm>
            <a:off x="7312259" y="3757099"/>
            <a:ext cx="2160000" cy="1046440"/>
          </a:xfrm>
          <a:prstGeom prst="accentCallout1">
            <a:avLst>
              <a:gd name="adj1" fmla="val 18750"/>
              <a:gd name="adj2" fmla="val -8333"/>
              <a:gd name="adj3" fmla="val -65333"/>
              <a:gd name="adj4" fmla="val -11711"/>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イメージ画像</a:t>
            </a:r>
            <a:endParaRPr kumimoji="1" lang="en-US" altLang="ja-JP" sz="1200" dirty="0">
              <a:solidFill>
                <a:schemeClr val="accent2">
                  <a:lumMod val="75000"/>
                </a:schemeClr>
              </a:solidFill>
            </a:endParaRPr>
          </a:p>
          <a:p>
            <a:r>
              <a:rPr kumimoji="1" lang="en-US" altLang="ja-JP" sz="1000" dirty="0">
                <a:solidFill>
                  <a:schemeClr val="tx1"/>
                </a:solidFill>
              </a:rPr>
              <a:t>3</a:t>
            </a:r>
            <a:r>
              <a:rPr kumimoji="1" lang="ja-JP" altLang="en-US" sz="1000" dirty="0">
                <a:solidFill>
                  <a:schemeClr val="tx1"/>
                </a:solidFill>
              </a:rPr>
              <a:t>～</a:t>
            </a:r>
            <a:r>
              <a:rPr kumimoji="1" lang="en-US" altLang="ja-JP" sz="1000" dirty="0">
                <a:solidFill>
                  <a:schemeClr val="tx1"/>
                </a:solidFill>
              </a:rPr>
              <a:t>4</a:t>
            </a:r>
            <a:r>
              <a:rPr kumimoji="1" lang="ja-JP" altLang="en-US" sz="1000" dirty="0">
                <a:solidFill>
                  <a:schemeClr val="tx1"/>
                </a:solidFill>
              </a:rPr>
              <a:t>枚程度（解像度は問わない）</a:t>
            </a:r>
            <a:endParaRPr kumimoji="1" lang="en-US" altLang="ja-JP" sz="1000" dirty="0">
              <a:solidFill>
                <a:schemeClr val="tx1"/>
              </a:solidFill>
            </a:endParaRPr>
          </a:p>
          <a:p>
            <a:endParaRPr kumimoji="1" lang="en-US" altLang="ja-JP" sz="1000" dirty="0">
              <a:solidFill>
                <a:schemeClr val="tx1"/>
              </a:solidFill>
            </a:endParaRPr>
          </a:p>
          <a:p>
            <a:r>
              <a:rPr kumimoji="1" lang="en-US" altLang="ja-JP" sz="1000" b="1" dirty="0">
                <a:solidFill>
                  <a:srgbClr val="FF0000"/>
                </a:solidFill>
              </a:rPr>
              <a:t>※</a:t>
            </a:r>
            <a:r>
              <a:rPr kumimoji="1" lang="ja-JP" altLang="en-US" sz="1000" b="1" dirty="0">
                <a:solidFill>
                  <a:srgbClr val="FF0000"/>
                </a:solidFill>
              </a:rPr>
              <a:t>この場所でなくても、イメージ画像は随時フォームのどの場所でも効果的に挿入してください。</a:t>
            </a:r>
          </a:p>
        </p:txBody>
      </p:sp>
      <p:sp>
        <p:nvSpPr>
          <p:cNvPr id="2" name="正方形/長方形 1"/>
          <p:cNvSpPr/>
          <p:nvPr/>
        </p:nvSpPr>
        <p:spPr>
          <a:xfrm>
            <a:off x="262393" y="5458090"/>
            <a:ext cx="6097573" cy="3970318"/>
          </a:xfrm>
          <a:prstGeom prst="rect">
            <a:avLst/>
          </a:prstGeom>
        </p:spPr>
        <p:txBody>
          <a:bodyPr wrap="square">
            <a:spAutoFit/>
          </a:bodyPr>
          <a:lstStyle/>
          <a:p>
            <a:r>
              <a:rPr lang="en-US" altLang="ja-JP" sz="1200" dirty="0"/>
              <a:t>Our one-of-a-kind walking tour is a great way for you to experience Sapporo's history, culture and food!</a:t>
            </a:r>
          </a:p>
          <a:p>
            <a:endParaRPr lang="en-US" altLang="ja-JP" sz="1200" dirty="0"/>
          </a:p>
          <a:p>
            <a:r>
              <a:rPr lang="en-US" altLang="ja-JP" sz="1200" dirty="0"/>
              <a:t>Sapporo, a city of 2 million, harmonizes the urban landscape with nature.  We're one of the few – if not only – cities in the world situated in a heavy snowfall area.  But what kind of city is Sapporo really?  How did it develop so quickly, in only 150 years?</a:t>
            </a:r>
          </a:p>
          <a:p>
            <a:endParaRPr lang="en-US" altLang="ja-JP" sz="1200" dirty="0"/>
          </a:p>
          <a:p>
            <a:r>
              <a:rPr lang="en-US" altLang="ja-JP" sz="1200" dirty="0"/>
              <a:t>Our walking tour gives you the answers.  Dig deep into the city's lore, culture, and history, all while stopping at well-known sightseeing spots.</a:t>
            </a:r>
          </a:p>
          <a:p>
            <a:endParaRPr lang="en-US" altLang="ja-JP" sz="1200" dirty="0"/>
          </a:p>
          <a:p>
            <a:r>
              <a:rPr lang="en-US" altLang="ja-JP" sz="1200" dirty="0"/>
              <a:t>You'll also purchase ingredients at local supermarket, and visit a local home to make Imo </a:t>
            </a:r>
            <a:r>
              <a:rPr lang="en-US" altLang="ja-JP" sz="1200" dirty="0" err="1"/>
              <a:t>Mochi</a:t>
            </a:r>
            <a:r>
              <a:rPr lang="en-US" altLang="ja-JP" sz="1200" dirty="0"/>
              <a:t> (potato cake), a traditional homemade snack eaten since Hokkaido's pioneer days.  You'll experience Sapporo's real daily life and enjoy meaningful cultural exchanges with locals</a:t>
            </a:r>
            <a:r>
              <a:rPr lang="en-US" altLang="ja-JP" sz="1200" dirty="0" smtClean="0"/>
              <a:t>.</a:t>
            </a:r>
          </a:p>
          <a:p>
            <a:endParaRPr lang="en-US" altLang="ja-JP" sz="1200" dirty="0"/>
          </a:p>
          <a:p>
            <a:r>
              <a:rPr lang="ja-JP" altLang="en-US" sz="1200" dirty="0"/>
              <a:t>・</a:t>
            </a:r>
            <a:r>
              <a:rPr lang="en-US" altLang="ja-JP" sz="1200" dirty="0"/>
              <a:t>Visiting and spending time at a private home gives you a unique opportunity to share in the typical daily life of Japanese and Hokkaido people. Stimulate your intellectual curiosity via cross-cultural exchange in a cozy environment</a:t>
            </a:r>
            <a:r>
              <a:rPr lang="en-US" altLang="ja-JP" sz="1200" dirty="0" smtClean="0"/>
              <a:t>!</a:t>
            </a:r>
            <a:endParaRPr lang="en-US" altLang="ja-JP" sz="1200" dirty="0"/>
          </a:p>
          <a:p>
            <a:endParaRPr lang="en-US" altLang="ja-JP" sz="1200" dirty="0"/>
          </a:p>
          <a:p>
            <a:r>
              <a:rPr lang="ja-JP" altLang="en-US" sz="1200" dirty="0"/>
              <a:t>・</a:t>
            </a:r>
            <a:r>
              <a:rPr lang="en-US" altLang="ja-JP" sz="1200" dirty="0"/>
              <a:t>Not only will you learn Sapporo's history and culture while visiting sightseeing spots, you'll also experience the local lifestyle by helping prepare food at a local home.</a:t>
            </a:r>
          </a:p>
          <a:p>
            <a:endParaRPr lang="en-US" altLang="ja-JP" sz="1200" dirty="0"/>
          </a:p>
        </p:txBody>
      </p:sp>
      <p:pic>
        <p:nvPicPr>
          <p:cNvPr id="7" name="図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3227" y="2384997"/>
            <a:ext cx="3717633" cy="2788854"/>
          </a:xfrm>
          <a:prstGeom prst="rect">
            <a:avLst/>
          </a:prstGeom>
        </p:spPr>
      </p:pic>
      <p:pic>
        <p:nvPicPr>
          <p:cNvPr id="16" name="図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40859" y="3659179"/>
            <a:ext cx="2019107" cy="1514672"/>
          </a:xfrm>
          <a:prstGeom prst="rect">
            <a:avLst/>
          </a:prstGeom>
        </p:spPr>
      </p:pic>
      <p:pic>
        <p:nvPicPr>
          <p:cNvPr id="17" name="図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21369" y="4209246"/>
            <a:ext cx="2571700" cy="1929210"/>
          </a:xfrm>
          <a:prstGeom prst="rect">
            <a:avLst/>
          </a:prstGeom>
        </p:spPr>
      </p:pic>
      <p:pic>
        <p:nvPicPr>
          <p:cNvPr id="18" name="図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06409" y="713080"/>
            <a:ext cx="2571700" cy="1929210"/>
          </a:xfrm>
          <a:prstGeom prst="rect">
            <a:avLst/>
          </a:prstGeom>
        </p:spPr>
      </p:pic>
      <p:pic>
        <p:nvPicPr>
          <p:cNvPr id="22" name="図 21"/>
          <p:cNvPicPr>
            <a:picLocks noChangeAspect="1"/>
          </p:cNvPicPr>
          <p:nvPr/>
        </p:nvPicPr>
        <p:blipFill>
          <a:blip r:embed="rId6"/>
          <a:stretch>
            <a:fillRect/>
          </a:stretch>
        </p:blipFill>
        <p:spPr>
          <a:xfrm>
            <a:off x="4340860" y="2384996"/>
            <a:ext cx="2019106" cy="1346745"/>
          </a:xfrm>
          <a:prstGeom prst="rect">
            <a:avLst/>
          </a:prstGeom>
        </p:spPr>
      </p:pic>
    </p:spTree>
    <p:extLst>
      <p:ext uri="{BB962C8B-B14F-4D97-AF65-F5344CB8AC3E}">
        <p14:creationId xmlns:p14="http://schemas.microsoft.com/office/powerpoint/2010/main" val="1653601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91BDA55-3D57-41B5-80A0-12FC763D3D4F}"/>
              </a:ext>
            </a:extLst>
          </p:cNvPr>
          <p:cNvSpPr/>
          <p:nvPr/>
        </p:nvSpPr>
        <p:spPr>
          <a:xfrm>
            <a:off x="436331" y="790953"/>
            <a:ext cx="2260875"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Highlights:</a:t>
            </a:r>
            <a:endParaRPr kumimoji="1" lang="ja-JP" altLang="en-US" sz="1400" b="1" dirty="0"/>
          </a:p>
        </p:txBody>
      </p:sp>
      <p:sp>
        <p:nvSpPr>
          <p:cNvPr id="4" name="正方形/長方形 3">
            <a:extLst>
              <a:ext uri="{FF2B5EF4-FFF2-40B4-BE49-F238E27FC236}">
                <a16:creationId xmlns:a16="http://schemas.microsoft.com/office/drawing/2014/main" id="{4A4A082C-CCD4-443A-969A-D671DF448639}"/>
              </a:ext>
            </a:extLst>
          </p:cNvPr>
          <p:cNvSpPr/>
          <p:nvPr/>
        </p:nvSpPr>
        <p:spPr>
          <a:xfrm>
            <a:off x="469486" y="3620362"/>
            <a:ext cx="1440002"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Main</a:t>
            </a:r>
            <a:r>
              <a:rPr kumimoji="1" lang="ja-JP" altLang="en-US" sz="1400" b="1" dirty="0" smtClean="0"/>
              <a:t> </a:t>
            </a:r>
            <a:r>
              <a:rPr kumimoji="1" lang="en-US" altLang="ja-JP" sz="1400" b="1" dirty="0" smtClean="0"/>
              <a:t>Activity: </a:t>
            </a:r>
            <a:endParaRPr kumimoji="1" lang="ja-JP" altLang="en-US" sz="1400" b="1" dirty="0"/>
          </a:p>
        </p:txBody>
      </p:sp>
      <p:sp>
        <p:nvSpPr>
          <p:cNvPr id="19" name="正方形/長方形 18">
            <a:extLst>
              <a:ext uri="{FF2B5EF4-FFF2-40B4-BE49-F238E27FC236}">
                <a16:creationId xmlns:a16="http://schemas.microsoft.com/office/drawing/2014/main" id="{8C3AF33D-7CFE-4D3F-9952-FC5D546F15BB}"/>
              </a:ext>
            </a:extLst>
          </p:cNvPr>
          <p:cNvSpPr/>
          <p:nvPr/>
        </p:nvSpPr>
        <p:spPr>
          <a:xfrm>
            <a:off x="483765" y="4472038"/>
            <a:ext cx="1941384" cy="31199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Availability: </a:t>
            </a:r>
            <a:endParaRPr kumimoji="1" lang="ja-JP" altLang="en-US" sz="1400" b="1" dirty="0"/>
          </a:p>
        </p:txBody>
      </p:sp>
      <p:sp>
        <p:nvSpPr>
          <p:cNvPr id="21" name="正方形/長方形 20">
            <a:extLst>
              <a:ext uri="{FF2B5EF4-FFF2-40B4-BE49-F238E27FC236}">
                <a16:creationId xmlns:a16="http://schemas.microsoft.com/office/drawing/2014/main" id="{42B2A958-4030-41FB-A0ED-A6C0E78EF256}"/>
              </a:ext>
            </a:extLst>
          </p:cNvPr>
          <p:cNvSpPr/>
          <p:nvPr/>
        </p:nvSpPr>
        <p:spPr>
          <a:xfrm>
            <a:off x="2319277" y="4460035"/>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smtClean="0"/>
              <a:t>Round year</a:t>
            </a:r>
            <a:endParaRPr kumimoji="1" lang="ja-JP" altLang="en-US" sz="1200" dirty="0"/>
          </a:p>
        </p:txBody>
      </p:sp>
      <p:cxnSp>
        <p:nvCxnSpPr>
          <p:cNvPr id="24" name="直線コネクタ 23">
            <a:extLst>
              <a:ext uri="{FF2B5EF4-FFF2-40B4-BE49-F238E27FC236}">
                <a16:creationId xmlns:a16="http://schemas.microsoft.com/office/drawing/2014/main" id="{188268D2-B6AB-4F7C-B96C-E763ACEDBC4B}"/>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5" name="正方形/長方形 4">
            <a:extLst>
              <a:ext uri="{FF2B5EF4-FFF2-40B4-BE49-F238E27FC236}">
                <a16:creationId xmlns:a16="http://schemas.microsoft.com/office/drawing/2014/main" id="{4700BE3C-1653-4500-ADD1-E14D2F16E7CA}"/>
              </a:ext>
            </a:extLst>
          </p:cNvPr>
          <p:cNvSpPr/>
          <p:nvPr/>
        </p:nvSpPr>
        <p:spPr>
          <a:xfrm>
            <a:off x="2292769" y="4053705"/>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smtClean="0"/>
              <a:t>1</a:t>
            </a:r>
          </a:p>
        </p:txBody>
      </p:sp>
      <p:sp>
        <p:nvSpPr>
          <p:cNvPr id="6" name="正方形/長方形 5">
            <a:extLst>
              <a:ext uri="{FF2B5EF4-FFF2-40B4-BE49-F238E27FC236}">
                <a16:creationId xmlns:a16="http://schemas.microsoft.com/office/drawing/2014/main" id="{4CD282A8-F163-4A37-A8BB-A7C9274AD341}"/>
              </a:ext>
            </a:extLst>
          </p:cNvPr>
          <p:cNvSpPr/>
          <p:nvPr/>
        </p:nvSpPr>
        <p:spPr>
          <a:xfrm>
            <a:off x="477112" y="4039850"/>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Difficulty: </a:t>
            </a:r>
            <a:endParaRPr kumimoji="1" lang="ja-JP" altLang="en-US" sz="1400" b="1" dirty="0"/>
          </a:p>
        </p:txBody>
      </p:sp>
      <p:sp>
        <p:nvSpPr>
          <p:cNvPr id="8" name="正方形/長方形 7">
            <a:extLst>
              <a:ext uri="{FF2B5EF4-FFF2-40B4-BE49-F238E27FC236}">
                <a16:creationId xmlns:a16="http://schemas.microsoft.com/office/drawing/2014/main" id="{6032F9AE-205C-4EE0-8EC0-2CCFB16BDC04}"/>
              </a:ext>
            </a:extLst>
          </p:cNvPr>
          <p:cNvSpPr/>
          <p:nvPr/>
        </p:nvSpPr>
        <p:spPr>
          <a:xfrm>
            <a:off x="436331" y="5746622"/>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1400" b="1" dirty="0" smtClean="0"/>
              <a:t> </a:t>
            </a:r>
            <a:r>
              <a:rPr kumimoji="1" lang="en-US" altLang="ja-JP" sz="1400" b="1" dirty="0" smtClean="0"/>
              <a:t>Price per person: </a:t>
            </a:r>
            <a:endParaRPr kumimoji="1" lang="ja-JP" altLang="en-US" sz="1400" b="1" dirty="0"/>
          </a:p>
        </p:txBody>
      </p:sp>
      <p:sp>
        <p:nvSpPr>
          <p:cNvPr id="41" name="正方形/長方形 40">
            <a:extLst>
              <a:ext uri="{FF2B5EF4-FFF2-40B4-BE49-F238E27FC236}">
                <a16:creationId xmlns:a16="http://schemas.microsoft.com/office/drawing/2014/main" id="{63B1A6DE-B1AC-4ADA-A2F0-24ECE8BB90A4}"/>
              </a:ext>
            </a:extLst>
          </p:cNvPr>
          <p:cNvSpPr/>
          <p:nvPr/>
        </p:nvSpPr>
        <p:spPr>
          <a:xfrm>
            <a:off x="489339" y="5311289"/>
            <a:ext cx="1512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err="1" smtClean="0"/>
              <a:t>Pax</a:t>
            </a:r>
            <a:r>
              <a:rPr kumimoji="1" lang="en-US" altLang="ja-JP" sz="1400" b="1" dirty="0" smtClean="0"/>
              <a:t>: </a:t>
            </a:r>
            <a:endParaRPr kumimoji="1" lang="ja-JP" altLang="en-US" sz="1400" b="1" dirty="0"/>
          </a:p>
        </p:txBody>
      </p:sp>
      <p:sp>
        <p:nvSpPr>
          <p:cNvPr id="43" name="正方形/長方形 42">
            <a:extLst>
              <a:ext uri="{FF2B5EF4-FFF2-40B4-BE49-F238E27FC236}">
                <a16:creationId xmlns:a16="http://schemas.microsoft.com/office/drawing/2014/main" id="{C3FD2747-FDCF-4F58-807B-C48EBC1E37FF}"/>
              </a:ext>
            </a:extLst>
          </p:cNvPr>
          <p:cNvSpPr/>
          <p:nvPr/>
        </p:nvSpPr>
        <p:spPr>
          <a:xfrm>
            <a:off x="2292772" y="5258280"/>
            <a:ext cx="1404584" cy="4003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smtClean="0"/>
              <a:t>Minimum </a:t>
            </a:r>
            <a:r>
              <a:rPr kumimoji="1" lang="en-US" altLang="ja-JP" sz="1200" dirty="0"/>
              <a:t>2</a:t>
            </a:r>
            <a:endParaRPr kumimoji="1" lang="ja-JP" altLang="en-US" sz="1200" dirty="0"/>
          </a:p>
        </p:txBody>
      </p:sp>
      <p:sp>
        <p:nvSpPr>
          <p:cNvPr id="45" name="正方形/長方形 44">
            <a:extLst>
              <a:ext uri="{FF2B5EF4-FFF2-40B4-BE49-F238E27FC236}">
                <a16:creationId xmlns:a16="http://schemas.microsoft.com/office/drawing/2014/main" id="{F5FCB94E-1C74-4938-A96F-5D77C40F177C}"/>
              </a:ext>
            </a:extLst>
          </p:cNvPr>
          <p:cNvSpPr/>
          <p:nvPr/>
        </p:nvSpPr>
        <p:spPr>
          <a:xfrm>
            <a:off x="3554051" y="5311289"/>
            <a:ext cx="12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smtClean="0"/>
              <a:t>Maximum 10</a:t>
            </a:r>
            <a:endParaRPr kumimoji="1" lang="ja-JP" altLang="en-US" sz="1200" dirty="0"/>
          </a:p>
        </p:txBody>
      </p:sp>
      <p:sp>
        <p:nvSpPr>
          <p:cNvPr id="32" name="正方形/長方形 31">
            <a:extLst>
              <a:ext uri="{FF2B5EF4-FFF2-40B4-BE49-F238E27FC236}">
                <a16:creationId xmlns:a16="http://schemas.microsoft.com/office/drawing/2014/main" id="{DBC0DC5F-4E1A-462B-82F9-DFC627612BF1}"/>
              </a:ext>
            </a:extLst>
          </p:cNvPr>
          <p:cNvSpPr/>
          <p:nvPr/>
        </p:nvSpPr>
        <p:spPr>
          <a:xfrm>
            <a:off x="483765" y="3154420"/>
            <a:ext cx="144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Location: </a:t>
            </a:r>
            <a:endParaRPr kumimoji="1" lang="ja-JP" altLang="en-US" sz="1400" b="1" dirty="0"/>
          </a:p>
        </p:txBody>
      </p:sp>
      <p:sp>
        <p:nvSpPr>
          <p:cNvPr id="34" name="正方形/長方形 33">
            <a:extLst>
              <a:ext uri="{FF2B5EF4-FFF2-40B4-BE49-F238E27FC236}">
                <a16:creationId xmlns:a16="http://schemas.microsoft.com/office/drawing/2014/main" id="{10D294F4-FF63-46AD-BA40-53521790EDE4}"/>
              </a:ext>
            </a:extLst>
          </p:cNvPr>
          <p:cNvSpPr/>
          <p:nvPr/>
        </p:nvSpPr>
        <p:spPr>
          <a:xfrm>
            <a:off x="2287355" y="3146373"/>
            <a:ext cx="2069509" cy="334706"/>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smtClean="0"/>
              <a:t>Sapporo, Hokkaido</a:t>
            </a:r>
            <a:endParaRPr kumimoji="1" lang="en-US" altLang="ja-JP" sz="1200" dirty="0"/>
          </a:p>
        </p:txBody>
      </p:sp>
      <p:sp>
        <p:nvSpPr>
          <p:cNvPr id="38" name="正方形/長方形 37">
            <a:hlinkClick r:id="rId3" action="ppaction://hlinksldjump"/>
            <a:extLst>
              <a:ext uri="{FF2B5EF4-FFF2-40B4-BE49-F238E27FC236}">
                <a16:creationId xmlns:a16="http://schemas.microsoft.com/office/drawing/2014/main" id="{B2D05730-6207-4579-8618-3B7647DF8498}"/>
              </a:ext>
            </a:extLst>
          </p:cNvPr>
          <p:cNvSpPr/>
          <p:nvPr/>
        </p:nvSpPr>
        <p:spPr>
          <a:xfrm>
            <a:off x="471136" y="6731730"/>
            <a:ext cx="21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3" action="ppaction://hlinksldjump"/>
              </a:rPr>
              <a:t>Day-by-day Itinerary </a:t>
            </a:r>
            <a:endParaRPr kumimoji="1" lang="ja-JP" altLang="en-US" sz="1200" u="sng" dirty="0"/>
          </a:p>
        </p:txBody>
      </p:sp>
      <p:sp>
        <p:nvSpPr>
          <p:cNvPr id="40" name="正方形/長方形 39">
            <a:hlinkClick r:id="rId4" action="ppaction://hlinksldjump"/>
            <a:extLst>
              <a:ext uri="{FF2B5EF4-FFF2-40B4-BE49-F238E27FC236}">
                <a16:creationId xmlns:a16="http://schemas.microsoft.com/office/drawing/2014/main" id="{C2BAA9A1-D41B-4760-982D-C620B0C70C25}"/>
              </a:ext>
            </a:extLst>
          </p:cNvPr>
          <p:cNvSpPr/>
          <p:nvPr/>
        </p:nvSpPr>
        <p:spPr>
          <a:xfrm>
            <a:off x="471136" y="7044197"/>
            <a:ext cx="21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4" action="ppaction://hlinksldjump"/>
              </a:rPr>
              <a:t>What’s included</a:t>
            </a:r>
            <a:endParaRPr kumimoji="1" lang="ja-JP" altLang="en-US" sz="1200" u="sng" dirty="0"/>
          </a:p>
        </p:txBody>
      </p:sp>
      <p:sp>
        <p:nvSpPr>
          <p:cNvPr id="42" name="正方形/長方形 41">
            <a:hlinkClick r:id="rId4" action="ppaction://hlinksldjump"/>
            <a:extLst>
              <a:ext uri="{FF2B5EF4-FFF2-40B4-BE49-F238E27FC236}">
                <a16:creationId xmlns:a16="http://schemas.microsoft.com/office/drawing/2014/main" id="{7D1FCF67-79BB-41B1-9897-43E08CF41990}"/>
              </a:ext>
            </a:extLst>
          </p:cNvPr>
          <p:cNvSpPr/>
          <p:nvPr/>
        </p:nvSpPr>
        <p:spPr>
          <a:xfrm>
            <a:off x="480997" y="7599401"/>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4" action="ppaction://hlinksldjump"/>
              </a:rPr>
              <a:t>About us</a:t>
            </a:r>
            <a:endParaRPr kumimoji="1" lang="ja-JP" altLang="en-US" sz="1200" u="sng" dirty="0"/>
          </a:p>
        </p:txBody>
      </p:sp>
      <p:sp>
        <p:nvSpPr>
          <p:cNvPr id="44" name="正方形/長方形 43">
            <a:hlinkClick r:id="rId3" action="ppaction://hlinksldjump"/>
            <a:extLst>
              <a:ext uri="{FF2B5EF4-FFF2-40B4-BE49-F238E27FC236}">
                <a16:creationId xmlns:a16="http://schemas.microsoft.com/office/drawing/2014/main" id="{71E5EF45-4C50-4BBE-B3DF-B0550D710CFB}"/>
              </a:ext>
            </a:extLst>
          </p:cNvPr>
          <p:cNvSpPr/>
          <p:nvPr/>
        </p:nvSpPr>
        <p:spPr>
          <a:xfrm>
            <a:off x="480997" y="7328082"/>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3" action="ppaction://hlinksldjump"/>
              </a:rPr>
              <a:t>We provide &amp; What to bring</a:t>
            </a:r>
            <a:endParaRPr kumimoji="1" lang="ja-JP" altLang="en-US" sz="1200" u="sng" dirty="0"/>
          </a:p>
        </p:txBody>
      </p:sp>
      <p:sp>
        <p:nvSpPr>
          <p:cNvPr id="46" name="正方形/長方形 45">
            <a:hlinkClick r:id="rId4" action="ppaction://hlinksldjump"/>
            <a:extLst>
              <a:ext uri="{FF2B5EF4-FFF2-40B4-BE49-F238E27FC236}">
                <a16:creationId xmlns:a16="http://schemas.microsoft.com/office/drawing/2014/main" id="{272BC4C8-3B14-4103-80A4-1E484C991389}"/>
              </a:ext>
            </a:extLst>
          </p:cNvPr>
          <p:cNvSpPr/>
          <p:nvPr/>
        </p:nvSpPr>
        <p:spPr>
          <a:xfrm>
            <a:off x="467745" y="7901580"/>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4" action="ppaction://hlinksldjump"/>
              </a:rPr>
              <a:t>Information and Requirements</a:t>
            </a:r>
            <a:endParaRPr kumimoji="1" lang="ja-JP" altLang="en-US" sz="1200" u="sng" dirty="0"/>
          </a:p>
        </p:txBody>
      </p:sp>
      <p:sp>
        <p:nvSpPr>
          <p:cNvPr id="48" name="正方形/長方形 47">
            <a:hlinkClick r:id="rId3" action="ppaction://hlinksldjump"/>
            <a:extLst>
              <a:ext uri="{FF2B5EF4-FFF2-40B4-BE49-F238E27FC236}">
                <a16:creationId xmlns:a16="http://schemas.microsoft.com/office/drawing/2014/main" id="{FE0557DC-CE6A-4D9B-B931-63B3361ABE07}"/>
              </a:ext>
            </a:extLst>
          </p:cNvPr>
          <p:cNvSpPr/>
          <p:nvPr/>
        </p:nvSpPr>
        <p:spPr>
          <a:xfrm>
            <a:off x="467745" y="8200731"/>
            <a:ext cx="288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3" action="ppaction://hlinksldjump"/>
              </a:rPr>
              <a:t>Reservation &amp; Cancellation policy</a:t>
            </a:r>
            <a:endParaRPr kumimoji="1" lang="ja-JP" altLang="en-US" sz="1200" u="sng" dirty="0"/>
          </a:p>
        </p:txBody>
      </p:sp>
      <p:sp>
        <p:nvSpPr>
          <p:cNvPr id="50" name="正方形/長方形 49">
            <a:hlinkClick r:id="rId5" action="ppaction://hlinksldjump"/>
            <a:extLst>
              <a:ext uri="{FF2B5EF4-FFF2-40B4-BE49-F238E27FC236}">
                <a16:creationId xmlns:a16="http://schemas.microsoft.com/office/drawing/2014/main" id="{3A6FC5E8-86D5-41F0-8430-8C2A8965CC59}"/>
              </a:ext>
            </a:extLst>
          </p:cNvPr>
          <p:cNvSpPr/>
          <p:nvPr/>
        </p:nvSpPr>
        <p:spPr>
          <a:xfrm>
            <a:off x="471136" y="6425654"/>
            <a:ext cx="21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u="sng" dirty="0">
                <a:hlinkClick r:id="rId5" action="ppaction://hlinksldjump"/>
              </a:rPr>
              <a:t>Route</a:t>
            </a:r>
            <a:r>
              <a:rPr kumimoji="1" lang="ja-JP" altLang="en-US" sz="1200" u="sng" dirty="0">
                <a:hlinkClick r:id="rId5" action="ppaction://hlinksldjump"/>
              </a:rPr>
              <a:t> </a:t>
            </a:r>
            <a:r>
              <a:rPr kumimoji="1" lang="en-US" altLang="ja-JP" sz="1200" u="sng" dirty="0">
                <a:hlinkClick r:id="rId5" action="ppaction://hlinksldjump"/>
              </a:rPr>
              <a:t>map</a:t>
            </a:r>
            <a:endParaRPr kumimoji="1" lang="ja-JP" altLang="en-US" sz="1200" u="sng" dirty="0"/>
          </a:p>
        </p:txBody>
      </p:sp>
      <p:sp>
        <p:nvSpPr>
          <p:cNvPr id="52" name="正方形/長方形 51">
            <a:extLst>
              <a:ext uri="{FF2B5EF4-FFF2-40B4-BE49-F238E27FC236}">
                <a16:creationId xmlns:a16="http://schemas.microsoft.com/office/drawing/2014/main" id="{76AA0220-0C75-43D5-949B-9D3E805FB2B3}"/>
              </a:ext>
            </a:extLst>
          </p:cNvPr>
          <p:cNvSpPr/>
          <p:nvPr/>
        </p:nvSpPr>
        <p:spPr>
          <a:xfrm>
            <a:off x="457261" y="4890773"/>
            <a:ext cx="144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Tour Duration: </a:t>
            </a:r>
            <a:endParaRPr kumimoji="1" lang="ja-JP" altLang="en-US" sz="1400" b="1" dirty="0"/>
          </a:p>
        </p:txBody>
      </p:sp>
      <p:sp>
        <p:nvSpPr>
          <p:cNvPr id="53" name="正方形/長方形 52">
            <a:extLst>
              <a:ext uri="{FF2B5EF4-FFF2-40B4-BE49-F238E27FC236}">
                <a16:creationId xmlns:a16="http://schemas.microsoft.com/office/drawing/2014/main" id="{7E8E33E0-735E-4587-B6EC-56AD55777492}"/>
              </a:ext>
            </a:extLst>
          </p:cNvPr>
          <p:cNvSpPr/>
          <p:nvPr/>
        </p:nvSpPr>
        <p:spPr>
          <a:xfrm>
            <a:off x="2319277" y="4890772"/>
            <a:ext cx="432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smtClean="0"/>
              <a:t>1 Day</a:t>
            </a:r>
            <a:endParaRPr kumimoji="1" lang="ja-JP" altLang="en-US" sz="1200" dirty="0"/>
          </a:p>
        </p:txBody>
      </p:sp>
      <p:sp>
        <p:nvSpPr>
          <p:cNvPr id="11" name="正方形/長方形 10"/>
          <p:cNvSpPr/>
          <p:nvPr/>
        </p:nvSpPr>
        <p:spPr>
          <a:xfrm>
            <a:off x="2287355" y="3634117"/>
            <a:ext cx="4229101" cy="276999"/>
          </a:xfrm>
          <a:prstGeom prst="rect">
            <a:avLst/>
          </a:prstGeom>
        </p:spPr>
        <p:txBody>
          <a:bodyPr wrap="square">
            <a:spAutoFit/>
          </a:bodyPr>
          <a:lstStyle/>
          <a:p>
            <a:r>
              <a:rPr kumimoji="1" lang="en-US" altLang="ja-JP" sz="1200" dirty="0" smtClean="0"/>
              <a:t>Walking</a:t>
            </a:r>
            <a:endParaRPr kumimoji="1" lang="ja-JP" altLang="en-US" sz="1200" dirty="0"/>
          </a:p>
        </p:txBody>
      </p:sp>
      <p:sp>
        <p:nvSpPr>
          <p:cNvPr id="2" name="正方形/長方形 1"/>
          <p:cNvSpPr/>
          <p:nvPr/>
        </p:nvSpPr>
        <p:spPr>
          <a:xfrm>
            <a:off x="326318" y="1114953"/>
            <a:ext cx="6455466" cy="1938992"/>
          </a:xfrm>
          <a:prstGeom prst="rect">
            <a:avLst/>
          </a:prstGeom>
        </p:spPr>
        <p:txBody>
          <a:bodyPr wrap="square">
            <a:spAutoFit/>
          </a:bodyPr>
          <a:lstStyle/>
          <a:p>
            <a:r>
              <a:rPr lang="ja-JP" altLang="en-US" sz="1200" dirty="0"/>
              <a:t>・</a:t>
            </a:r>
            <a:r>
              <a:rPr lang="en-US" altLang="ja-JP" sz="1200" dirty="0"/>
              <a:t>Learn the history and culture of the unique city of Sapporo.</a:t>
            </a:r>
          </a:p>
          <a:p>
            <a:r>
              <a:rPr lang="ja-JP" altLang="en-US" sz="1200" dirty="0"/>
              <a:t>・</a:t>
            </a:r>
            <a:r>
              <a:rPr lang="en-US" altLang="ja-JP" sz="1200" dirty="0"/>
              <a:t>Fun cooking experience:  Prepare traditional local food loved by Hokkaido people.</a:t>
            </a:r>
          </a:p>
          <a:p>
            <a:r>
              <a:rPr lang="ja-JP" altLang="en-US" sz="1200" dirty="0"/>
              <a:t>・</a:t>
            </a:r>
            <a:r>
              <a:rPr lang="en-US" altLang="ja-JP" sz="1200" dirty="0"/>
              <a:t>Cross-cultural exchange to observe the real daily life of Hokkaido people.</a:t>
            </a:r>
          </a:p>
          <a:p>
            <a:r>
              <a:rPr lang="ja-JP" altLang="en-US" sz="1200" dirty="0"/>
              <a:t>・</a:t>
            </a:r>
            <a:r>
              <a:rPr lang="en-US" altLang="ja-JP" sz="1200" dirty="0"/>
              <a:t>Experience authentic Hokkaido life by visiting and spending time at a private home.</a:t>
            </a:r>
          </a:p>
          <a:p>
            <a:r>
              <a:rPr lang="ja-JP" altLang="en-US" sz="1200" dirty="0"/>
              <a:t>・</a:t>
            </a:r>
            <a:r>
              <a:rPr lang="en-US" altLang="ja-JP" sz="1200" dirty="0"/>
              <a:t>Imo </a:t>
            </a:r>
            <a:r>
              <a:rPr lang="en-US" altLang="ja-JP" sz="1200" dirty="0" err="1"/>
              <a:t>Mochi</a:t>
            </a:r>
            <a:r>
              <a:rPr lang="en-US" altLang="ja-JP" sz="1200" dirty="0"/>
              <a:t> (potato cake) and </a:t>
            </a:r>
            <a:r>
              <a:rPr lang="en-US" altLang="ja-JP" sz="1200" dirty="0" err="1"/>
              <a:t>Kenchinjiru</a:t>
            </a:r>
            <a:r>
              <a:rPr lang="en-US" altLang="ja-JP" sz="1200" dirty="0"/>
              <a:t> Soup (Japanese-style chowder) for lunch (vegan dishes.)</a:t>
            </a:r>
          </a:p>
          <a:p>
            <a:r>
              <a:rPr lang="ja-JP" altLang="en-US" sz="1200" dirty="0"/>
              <a:t>・</a:t>
            </a:r>
            <a:r>
              <a:rPr lang="en-US" altLang="ja-JP" sz="1200" dirty="0"/>
              <a:t>Shop at a local supermarket, meeting local shoppers and exchanging small talk.</a:t>
            </a:r>
          </a:p>
          <a:p>
            <a:r>
              <a:rPr lang="ja-JP" altLang="en-US" sz="1200" dirty="0"/>
              <a:t>・</a:t>
            </a:r>
            <a:r>
              <a:rPr lang="en-US" altLang="ja-JP" sz="1200" dirty="0"/>
              <a:t>We highly recommend taking this tour at the start of your Sapporo stay.  And, since this is a single-day tour, it's easy to combine it with other Sapporo tour experiences.</a:t>
            </a:r>
          </a:p>
          <a:p>
            <a:r>
              <a:rPr lang="ja-JP" altLang="en-US" sz="1200" dirty="0"/>
              <a:t>・</a:t>
            </a:r>
            <a:r>
              <a:rPr lang="en-US" altLang="ja-JP" sz="1200" dirty="0"/>
              <a:t>Spend a healthy day, enjoying vegan dishes and doing some light walking (Mariko Ishikawa, your guide, is an expert in intestinal health.)</a:t>
            </a:r>
          </a:p>
        </p:txBody>
      </p:sp>
      <p:sp>
        <p:nvSpPr>
          <p:cNvPr id="28" name="テキスト ボックス 27">
            <a:extLst>
              <a:ext uri="{FF2B5EF4-FFF2-40B4-BE49-F238E27FC236}">
                <a16:creationId xmlns:a16="http://schemas.microsoft.com/office/drawing/2014/main" id="{ACF4BC3A-4074-4268-999A-C8FB6F074981}"/>
              </a:ext>
            </a:extLst>
          </p:cNvPr>
          <p:cNvSpPr txBox="1"/>
          <p:nvPr/>
        </p:nvSpPr>
        <p:spPr>
          <a:xfrm>
            <a:off x="191126" y="58666"/>
            <a:ext cx="6475748" cy="830997"/>
          </a:xfrm>
          <a:prstGeom prst="rect">
            <a:avLst/>
          </a:prstGeom>
          <a:noFill/>
        </p:spPr>
        <p:txBody>
          <a:bodyPr wrap="square" rtlCol="0">
            <a:spAutoFit/>
          </a:bodyPr>
          <a:lstStyle/>
          <a:p>
            <a:pPr algn="ctr"/>
            <a:r>
              <a:rPr lang="en-US" altLang="ja-JP" sz="1600" dirty="0" smtClean="0"/>
              <a:t>Sapporo Walking Tour – Get to Know Our Unique City and Enjoy Cross-Cultural Experiences with Locals!</a:t>
            </a:r>
          </a:p>
          <a:p>
            <a:pPr algn="ctr"/>
            <a:endParaRPr kumimoji="1" lang="ja-JP" altLang="en-US" sz="1600" dirty="0">
              <a:solidFill>
                <a:srgbClr val="C00000"/>
              </a:solidFill>
            </a:endParaRPr>
          </a:p>
        </p:txBody>
      </p:sp>
      <p:sp>
        <p:nvSpPr>
          <p:cNvPr id="29" name="正方形/長方形 28">
            <a:extLst>
              <a:ext uri="{FF2B5EF4-FFF2-40B4-BE49-F238E27FC236}">
                <a16:creationId xmlns:a16="http://schemas.microsoft.com/office/drawing/2014/main" id="{99BF2184-C743-4FD6-A8B5-EE10D11A10B4}"/>
              </a:ext>
            </a:extLst>
          </p:cNvPr>
          <p:cNvSpPr/>
          <p:nvPr/>
        </p:nvSpPr>
        <p:spPr>
          <a:xfrm>
            <a:off x="2357964" y="5145742"/>
            <a:ext cx="3579434" cy="19248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200" dirty="0" smtClean="0">
                <a:solidFill>
                  <a:schemeClr val="tx1"/>
                </a:solidFill>
              </a:rPr>
              <a:t>JPY</a:t>
            </a:r>
            <a:r>
              <a:rPr kumimoji="1" lang="ja-JP" altLang="en-US" sz="1200" dirty="0">
                <a:solidFill>
                  <a:schemeClr val="tx1"/>
                </a:solidFill>
              </a:rPr>
              <a:t> </a:t>
            </a:r>
            <a:r>
              <a:rPr kumimoji="1" lang="en-US" altLang="ja-JP" sz="1200" dirty="0">
                <a:solidFill>
                  <a:schemeClr val="tx1"/>
                </a:solidFill>
              </a:rPr>
              <a:t>26,000 </a:t>
            </a:r>
            <a:r>
              <a:rPr kumimoji="1" lang="en-US" altLang="ja-JP" sz="1200" dirty="0" smtClean="0">
                <a:solidFill>
                  <a:schemeClr val="tx1"/>
                </a:solidFill>
              </a:rPr>
              <a:t>/per</a:t>
            </a:r>
            <a:r>
              <a:rPr kumimoji="1" lang="zh-CN" altLang="en-US" sz="1200" dirty="0" smtClean="0">
                <a:solidFill>
                  <a:schemeClr val="tx1"/>
                </a:solidFill>
              </a:rPr>
              <a:t>（</a:t>
            </a:r>
            <a:r>
              <a:rPr kumimoji="1" lang="en-US" altLang="zh-CN" sz="1200" dirty="0" smtClean="0">
                <a:solidFill>
                  <a:schemeClr val="tx1"/>
                </a:solidFill>
              </a:rPr>
              <a:t>2pax~</a:t>
            </a:r>
            <a:r>
              <a:rPr kumimoji="1" lang="zh-CN" altLang="en-US" sz="1200" dirty="0" smtClean="0">
                <a:solidFill>
                  <a:schemeClr val="tx1"/>
                </a:solidFill>
              </a:rPr>
              <a:t>）</a:t>
            </a:r>
            <a:endParaRPr kumimoji="1" lang="en-US" altLang="zh-CN" sz="1200" dirty="0" smtClean="0">
              <a:solidFill>
                <a:schemeClr val="tx1"/>
              </a:solidFill>
            </a:endParaRPr>
          </a:p>
          <a:p>
            <a:r>
              <a:rPr kumimoji="1" lang="en-US" altLang="ja-JP" sz="1200" dirty="0">
                <a:solidFill>
                  <a:schemeClr val="tx1"/>
                </a:solidFill>
              </a:rPr>
              <a:t>JPY</a:t>
            </a:r>
            <a:r>
              <a:rPr kumimoji="1" lang="ja-JP" altLang="en-US" sz="1200" dirty="0">
                <a:solidFill>
                  <a:schemeClr val="tx1"/>
                </a:solidFill>
              </a:rPr>
              <a:t> </a:t>
            </a:r>
            <a:r>
              <a:rPr kumimoji="1" lang="en-US" altLang="ja-JP" sz="1200" dirty="0" smtClean="0">
                <a:solidFill>
                  <a:schemeClr val="tx1"/>
                </a:solidFill>
              </a:rPr>
              <a:t>13,500/per</a:t>
            </a:r>
            <a:r>
              <a:rPr kumimoji="1" lang="zh-CN" altLang="en-US" sz="1200" dirty="0" smtClean="0">
                <a:solidFill>
                  <a:schemeClr val="tx1"/>
                </a:solidFill>
              </a:rPr>
              <a:t>（</a:t>
            </a:r>
            <a:r>
              <a:rPr kumimoji="1" lang="en-US" altLang="zh-CN" sz="1200" dirty="0" smtClean="0">
                <a:solidFill>
                  <a:schemeClr val="tx1"/>
                </a:solidFill>
              </a:rPr>
              <a:t>5pax~</a:t>
            </a:r>
            <a:r>
              <a:rPr kumimoji="1" lang="zh-CN" altLang="en-US" sz="1200" dirty="0" smtClean="0">
                <a:solidFill>
                  <a:schemeClr val="tx1"/>
                </a:solidFill>
              </a:rPr>
              <a:t>）</a:t>
            </a:r>
            <a:endParaRPr kumimoji="1" lang="en-US" altLang="zh-CN" sz="1200" dirty="0">
              <a:solidFill>
                <a:schemeClr val="tx1"/>
              </a:solidFill>
            </a:endParaRPr>
          </a:p>
          <a:p>
            <a:r>
              <a:rPr kumimoji="1" lang="en-US" altLang="ja-JP" sz="1200" dirty="0">
                <a:solidFill>
                  <a:schemeClr val="tx1"/>
                </a:solidFill>
              </a:rPr>
              <a:t>JPY</a:t>
            </a:r>
            <a:r>
              <a:rPr kumimoji="1" lang="ja-JP" altLang="en-US" sz="1200" dirty="0">
                <a:solidFill>
                  <a:schemeClr val="tx1"/>
                </a:solidFill>
              </a:rPr>
              <a:t> </a:t>
            </a:r>
            <a:r>
              <a:rPr kumimoji="1" lang="en-US" altLang="ja-JP" sz="1200" dirty="0" smtClean="0">
                <a:solidFill>
                  <a:schemeClr val="tx1"/>
                </a:solidFill>
              </a:rPr>
              <a:t>9,000/per</a:t>
            </a:r>
            <a:r>
              <a:rPr kumimoji="1" lang="zh-CN" altLang="en-US" sz="1200" dirty="0" smtClean="0">
                <a:solidFill>
                  <a:schemeClr val="tx1"/>
                </a:solidFill>
              </a:rPr>
              <a:t>（</a:t>
            </a:r>
            <a:r>
              <a:rPr kumimoji="1" lang="en-US" altLang="zh-CN" sz="1200" dirty="0" smtClean="0">
                <a:solidFill>
                  <a:schemeClr val="tx1"/>
                </a:solidFill>
              </a:rPr>
              <a:t>8pax~</a:t>
            </a:r>
            <a:r>
              <a:rPr kumimoji="1" lang="zh-CN" altLang="en-US" sz="1200" dirty="0" smtClean="0">
                <a:solidFill>
                  <a:schemeClr val="tx1"/>
                </a:solidFill>
              </a:rPr>
              <a:t>）</a:t>
            </a:r>
            <a:endParaRPr kumimoji="1" lang="en-US" altLang="zh-CN" sz="1200" dirty="0">
              <a:solidFill>
                <a:schemeClr val="tx1"/>
              </a:solidFill>
            </a:endParaRPr>
          </a:p>
        </p:txBody>
      </p:sp>
    </p:spTree>
    <p:extLst>
      <p:ext uri="{BB962C8B-B14F-4D97-AF65-F5344CB8AC3E}">
        <p14:creationId xmlns:p14="http://schemas.microsoft.com/office/powerpoint/2010/main" val="2559075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21722" y="1618183"/>
            <a:ext cx="6002522" cy="5173529"/>
          </a:xfrm>
          <a:prstGeom prst="rect">
            <a:avLst/>
          </a:prstGeom>
        </p:spPr>
      </p:pic>
      <p:cxnSp>
        <p:nvCxnSpPr>
          <p:cNvPr id="32" name="直線コネクタ 31">
            <a:extLst>
              <a:ext uri="{FF2B5EF4-FFF2-40B4-BE49-F238E27FC236}">
                <a16:creationId xmlns:a16="http://schemas.microsoft.com/office/drawing/2014/main" id="{5404E7A0-571F-4826-8E7E-2BED06E9707A}"/>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24" name="テキスト ボックス 23">
            <a:extLst>
              <a:ext uri="{FF2B5EF4-FFF2-40B4-BE49-F238E27FC236}">
                <a16:creationId xmlns:a16="http://schemas.microsoft.com/office/drawing/2014/main" id="{62282A3C-418D-4202-B453-F4BF130F2751}"/>
              </a:ext>
            </a:extLst>
          </p:cNvPr>
          <p:cNvSpPr txBox="1"/>
          <p:nvPr/>
        </p:nvSpPr>
        <p:spPr>
          <a:xfrm>
            <a:off x="7538674" y="864145"/>
            <a:ext cx="1800000" cy="584775"/>
          </a:xfrm>
          <a:prstGeom prst="accentCallout1">
            <a:avLst>
              <a:gd name="adj1" fmla="val 18750"/>
              <a:gd name="adj2" fmla="val -8333"/>
              <a:gd name="adj3" fmla="val 18052"/>
              <a:gd name="adj4" fmla="val -31396"/>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行程を示す地図</a:t>
            </a:r>
            <a:endParaRPr kumimoji="1" lang="en-US" altLang="ja-JP" sz="1200" dirty="0">
              <a:solidFill>
                <a:schemeClr val="accent2">
                  <a:lumMod val="75000"/>
                </a:schemeClr>
              </a:solidFill>
            </a:endParaRPr>
          </a:p>
          <a:p>
            <a:r>
              <a:rPr kumimoji="1" lang="ja-JP" altLang="en-US" sz="1000" dirty="0">
                <a:solidFill>
                  <a:schemeClr val="tx1"/>
                </a:solidFill>
              </a:rPr>
              <a:t>添付の例は、</a:t>
            </a:r>
            <a:r>
              <a:rPr lang="en-US" altLang="ja-JP" sz="1000" dirty="0">
                <a:solidFill>
                  <a:schemeClr val="tx1"/>
                </a:solidFill>
              </a:rPr>
              <a:t>Google Map</a:t>
            </a:r>
            <a:r>
              <a:rPr lang="ja-JP" altLang="en-US" sz="1000" dirty="0">
                <a:solidFill>
                  <a:schemeClr val="tx1"/>
                </a:solidFill>
              </a:rPr>
              <a:t>の「マイマップ」機能利用</a:t>
            </a:r>
            <a:endParaRPr kumimoji="1" lang="ja-JP" altLang="en-US" sz="1000" dirty="0">
              <a:solidFill>
                <a:schemeClr val="tx1"/>
              </a:solidFill>
            </a:endParaRPr>
          </a:p>
        </p:txBody>
      </p:sp>
      <p:sp>
        <p:nvSpPr>
          <p:cNvPr id="16" name="テキスト ボックス 15"/>
          <p:cNvSpPr txBox="1"/>
          <p:nvPr/>
        </p:nvSpPr>
        <p:spPr>
          <a:xfrm>
            <a:off x="458777" y="1122097"/>
            <a:ext cx="962379" cy="307777"/>
          </a:xfrm>
          <a:prstGeom prst="rect">
            <a:avLst/>
          </a:prstGeom>
          <a:noFill/>
        </p:spPr>
        <p:txBody>
          <a:bodyPr wrap="none" rtlCol="0">
            <a:spAutoFit/>
          </a:bodyPr>
          <a:lstStyle/>
          <a:p>
            <a:r>
              <a:rPr kumimoji="1" lang="ja-JP" altLang="en-US" sz="1400" dirty="0" smtClean="0"/>
              <a:t>＜</a:t>
            </a:r>
            <a:r>
              <a:rPr kumimoji="1" lang="en-US" altLang="ja-JP" sz="1400" dirty="0" smtClean="0"/>
              <a:t>DAY</a:t>
            </a:r>
            <a:r>
              <a:rPr kumimoji="1" lang="ja-JP" altLang="en-US" sz="1400" dirty="0" smtClean="0"/>
              <a:t> </a:t>
            </a:r>
            <a:r>
              <a:rPr kumimoji="1" lang="en-US" altLang="ja-JP" sz="1400" dirty="0" smtClean="0"/>
              <a:t>1</a:t>
            </a:r>
            <a:r>
              <a:rPr kumimoji="1" lang="ja-JP" altLang="en-US" sz="1400" dirty="0" smtClean="0"/>
              <a:t>＞</a:t>
            </a:r>
            <a:endParaRPr kumimoji="1" lang="ja-JP" altLang="en-US" sz="1400" dirty="0"/>
          </a:p>
        </p:txBody>
      </p:sp>
      <p:sp>
        <p:nvSpPr>
          <p:cNvPr id="18" name="正方形/長方形 17">
            <a:extLst>
              <a:ext uri="{FF2B5EF4-FFF2-40B4-BE49-F238E27FC236}">
                <a16:creationId xmlns:a16="http://schemas.microsoft.com/office/drawing/2014/main" id="{8E7417D6-E80B-40F6-B100-2C14A6D0853C}"/>
              </a:ext>
            </a:extLst>
          </p:cNvPr>
          <p:cNvSpPr/>
          <p:nvPr/>
        </p:nvSpPr>
        <p:spPr>
          <a:xfrm>
            <a:off x="442983" y="781657"/>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b="1" dirty="0"/>
              <a:t>Route </a:t>
            </a:r>
            <a:r>
              <a:rPr kumimoji="1" lang="en-US" altLang="ja-JP" sz="2400" b="1" dirty="0" smtClean="0"/>
              <a:t>map </a:t>
            </a:r>
            <a:r>
              <a:rPr kumimoji="1" lang="en-US" altLang="ja-JP" dirty="0" smtClean="0"/>
              <a:t>&lt;DAY 1~2&gt;</a:t>
            </a:r>
            <a:endParaRPr kumimoji="1" lang="ja-JP" altLang="en-US" dirty="0"/>
          </a:p>
        </p:txBody>
      </p:sp>
      <p:sp>
        <p:nvSpPr>
          <p:cNvPr id="12" name="テキスト ボックス 11">
            <a:extLst>
              <a:ext uri="{FF2B5EF4-FFF2-40B4-BE49-F238E27FC236}">
                <a16:creationId xmlns:a16="http://schemas.microsoft.com/office/drawing/2014/main" id="{ACF4BC3A-4074-4268-999A-C8FB6F074981}"/>
              </a:ext>
            </a:extLst>
          </p:cNvPr>
          <p:cNvSpPr txBox="1"/>
          <p:nvPr/>
        </p:nvSpPr>
        <p:spPr>
          <a:xfrm>
            <a:off x="191126" y="11171"/>
            <a:ext cx="6475748" cy="830997"/>
          </a:xfrm>
          <a:prstGeom prst="rect">
            <a:avLst/>
          </a:prstGeom>
          <a:noFill/>
        </p:spPr>
        <p:txBody>
          <a:bodyPr wrap="square" rtlCol="0">
            <a:spAutoFit/>
          </a:bodyPr>
          <a:lstStyle/>
          <a:p>
            <a:pPr algn="ctr"/>
            <a:r>
              <a:rPr lang="en-US" altLang="ja-JP" sz="1600" dirty="0" smtClean="0"/>
              <a:t>Sapporo Walking Tour – Get to Know Our Unique City and Enjoy Cross-Cultural Experiences with Locals!</a:t>
            </a:r>
          </a:p>
          <a:p>
            <a:pPr algn="ctr"/>
            <a:endParaRPr kumimoji="1" lang="ja-JP" altLang="en-US" sz="1600" dirty="0">
              <a:solidFill>
                <a:srgbClr val="C00000"/>
              </a:solidFill>
            </a:endParaRPr>
          </a:p>
        </p:txBody>
      </p:sp>
      <p:sp>
        <p:nvSpPr>
          <p:cNvPr id="14" name="Google Shape;142;p3"/>
          <p:cNvSpPr/>
          <p:nvPr/>
        </p:nvSpPr>
        <p:spPr>
          <a:xfrm>
            <a:off x="3866838" y="943657"/>
            <a:ext cx="2683581" cy="52318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dirty="0" smtClean="0">
                <a:solidFill>
                  <a:srgbClr val="FF0000"/>
                </a:solidFill>
                <a:latin typeface="Calibri"/>
                <a:ea typeface="Calibri"/>
                <a:cs typeface="Calibri"/>
                <a:sym typeface="Calibri"/>
              </a:rPr>
              <a:t>Red</a:t>
            </a:r>
            <a:r>
              <a:rPr lang="en-US" sz="1400" dirty="0" smtClean="0">
                <a:solidFill>
                  <a:schemeClr val="dk1"/>
                </a:solidFill>
                <a:latin typeface="Calibri"/>
                <a:ea typeface="Calibri"/>
                <a:cs typeface="Calibri"/>
                <a:sym typeface="Calibri"/>
              </a:rPr>
              <a:t>: Traveling </a:t>
            </a:r>
            <a:r>
              <a:rPr lang="en-US" sz="1400" dirty="0">
                <a:solidFill>
                  <a:schemeClr val="dk1"/>
                </a:solidFill>
                <a:latin typeface="Calibri"/>
                <a:ea typeface="Calibri"/>
                <a:cs typeface="Calibri"/>
                <a:sym typeface="Calibri"/>
              </a:rPr>
              <a:t>by train </a:t>
            </a:r>
            <a:endParaRPr dirty="0"/>
          </a:p>
          <a:p>
            <a:pPr marL="0" marR="0" lvl="0" indent="0" algn="just" rtl="0">
              <a:spcBef>
                <a:spcPts val="0"/>
              </a:spcBef>
              <a:spcAft>
                <a:spcPts val="0"/>
              </a:spcAft>
              <a:buNone/>
            </a:pPr>
            <a:r>
              <a:rPr lang="en-US" sz="1400" dirty="0" smtClean="0">
                <a:solidFill>
                  <a:srgbClr val="0070C0"/>
                </a:solidFill>
                <a:latin typeface="Calibri"/>
                <a:ea typeface="Calibri"/>
                <a:cs typeface="Calibri"/>
                <a:sym typeface="Calibri"/>
              </a:rPr>
              <a:t>Blue</a:t>
            </a:r>
            <a:r>
              <a:rPr lang="en-US" sz="1400" dirty="0" smtClean="0">
                <a:solidFill>
                  <a:schemeClr val="dk1"/>
                </a:solidFill>
                <a:latin typeface="Calibri"/>
                <a:ea typeface="Calibri"/>
                <a:cs typeface="Calibri"/>
                <a:sym typeface="Calibri"/>
              </a:rPr>
              <a:t>: Public Transportation</a:t>
            </a:r>
            <a:r>
              <a:rPr lang="en-US" sz="1400" dirty="0">
                <a:solidFill>
                  <a:schemeClr val="dk1"/>
                </a:solidFill>
                <a:latin typeface="Calibri"/>
                <a:ea typeface="Calibri"/>
                <a:cs typeface="Calibri"/>
                <a:sym typeface="Calibri"/>
              </a:rPr>
              <a:t>　</a:t>
            </a:r>
            <a:endParaRPr sz="1400" dirty="0">
              <a:solidFill>
                <a:schemeClr val="dk1"/>
              </a:solidFill>
              <a:latin typeface="Calibri"/>
              <a:ea typeface="Calibri"/>
              <a:cs typeface="Calibri"/>
              <a:sym typeface="Calibri"/>
            </a:endParaRPr>
          </a:p>
        </p:txBody>
      </p:sp>
      <p:sp>
        <p:nvSpPr>
          <p:cNvPr id="19" name="テキスト ボックス 18">
            <a:extLst>
              <a:ext uri="{FF2B5EF4-FFF2-40B4-BE49-F238E27FC236}">
                <a16:creationId xmlns:a16="http://schemas.microsoft.com/office/drawing/2014/main" id="{F87D7C72-79A4-4482-9961-228B4FB39DB9}"/>
              </a:ext>
            </a:extLst>
          </p:cNvPr>
          <p:cNvSpPr txBox="1"/>
          <p:nvPr/>
        </p:nvSpPr>
        <p:spPr>
          <a:xfrm>
            <a:off x="4676802" y="1854919"/>
            <a:ext cx="1250784" cy="248887"/>
          </a:xfrm>
          <a:prstGeom prst="wedgeRectCallout">
            <a:avLst>
              <a:gd name="adj1" fmla="val -71009"/>
              <a:gd name="adj2" fmla="val -25485"/>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000" dirty="0" smtClean="0"/>
              <a:t>Kita24 </a:t>
            </a:r>
            <a:r>
              <a:rPr kumimoji="1" lang="en-US" altLang="ja-JP" sz="1000" dirty="0" err="1" smtClean="0"/>
              <a:t>jyo</a:t>
            </a:r>
            <a:r>
              <a:rPr kumimoji="1" lang="en-US" altLang="ja-JP" sz="1000" dirty="0" smtClean="0"/>
              <a:t> Sta.</a:t>
            </a:r>
            <a:endParaRPr kumimoji="1" lang="ja-JP" altLang="en-US" sz="1000" dirty="0"/>
          </a:p>
        </p:txBody>
      </p:sp>
      <p:sp>
        <p:nvSpPr>
          <p:cNvPr id="21" name="テキスト ボックス 20">
            <a:extLst>
              <a:ext uri="{FF2B5EF4-FFF2-40B4-BE49-F238E27FC236}">
                <a16:creationId xmlns:a16="http://schemas.microsoft.com/office/drawing/2014/main" id="{F87D7C72-79A4-4482-9961-228B4FB39DB9}"/>
              </a:ext>
            </a:extLst>
          </p:cNvPr>
          <p:cNvSpPr txBox="1"/>
          <p:nvPr/>
        </p:nvSpPr>
        <p:spPr>
          <a:xfrm>
            <a:off x="3510335" y="5079309"/>
            <a:ext cx="1296386" cy="248887"/>
          </a:xfrm>
          <a:prstGeom prst="wedgeRectCallout">
            <a:avLst>
              <a:gd name="adj1" fmla="val 54039"/>
              <a:gd name="adj2" fmla="val 128322"/>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000" dirty="0" err="1" smtClean="0"/>
              <a:t>Odori</a:t>
            </a:r>
            <a:r>
              <a:rPr kumimoji="1" lang="en-US" altLang="ja-JP" sz="1000" dirty="0" smtClean="0"/>
              <a:t> Sta.</a:t>
            </a:r>
            <a:endParaRPr kumimoji="1" lang="ja-JP" altLang="en-US" sz="1000" dirty="0"/>
          </a:p>
        </p:txBody>
      </p:sp>
      <p:sp>
        <p:nvSpPr>
          <p:cNvPr id="22" name="テキスト ボックス 21">
            <a:extLst>
              <a:ext uri="{FF2B5EF4-FFF2-40B4-BE49-F238E27FC236}">
                <a16:creationId xmlns:a16="http://schemas.microsoft.com/office/drawing/2014/main" id="{F87D7C72-79A4-4482-9961-228B4FB39DB9}"/>
              </a:ext>
            </a:extLst>
          </p:cNvPr>
          <p:cNvSpPr txBox="1"/>
          <p:nvPr/>
        </p:nvSpPr>
        <p:spPr>
          <a:xfrm>
            <a:off x="1569037" y="1876143"/>
            <a:ext cx="1662158" cy="404442"/>
          </a:xfrm>
          <a:prstGeom prst="wedgeRectCallout">
            <a:avLst>
              <a:gd name="adj1" fmla="val 64009"/>
              <a:gd name="adj2" fmla="val -14471"/>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000" dirty="0" smtClean="0"/>
              <a:t>Super Market</a:t>
            </a:r>
          </a:p>
          <a:p>
            <a:r>
              <a:rPr kumimoji="1" lang="en-US" altLang="ja-JP" sz="1000" dirty="0" smtClean="0"/>
              <a:t>&amp; Mariko’s house</a:t>
            </a:r>
            <a:endParaRPr kumimoji="1" lang="ja-JP" altLang="en-US" sz="1000" dirty="0"/>
          </a:p>
        </p:txBody>
      </p:sp>
      <p:sp>
        <p:nvSpPr>
          <p:cNvPr id="26" name="テキスト ボックス 25">
            <a:extLst>
              <a:ext uri="{FF2B5EF4-FFF2-40B4-BE49-F238E27FC236}">
                <a16:creationId xmlns:a16="http://schemas.microsoft.com/office/drawing/2014/main" id="{F87D7C72-79A4-4482-9961-228B4FB39DB9}"/>
              </a:ext>
            </a:extLst>
          </p:cNvPr>
          <p:cNvSpPr txBox="1"/>
          <p:nvPr/>
        </p:nvSpPr>
        <p:spPr>
          <a:xfrm>
            <a:off x="3230023" y="4364562"/>
            <a:ext cx="1857009" cy="404442"/>
          </a:xfrm>
          <a:prstGeom prst="wedgeRectCallout">
            <a:avLst>
              <a:gd name="adj1" fmla="val 47298"/>
              <a:gd name="adj2" fmla="val 154613"/>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sz="1000" dirty="0" smtClean="0"/>
              <a:t>Sapporo Clock Tower &amp;</a:t>
            </a:r>
          </a:p>
          <a:p>
            <a:pPr algn="ctr"/>
            <a:r>
              <a:rPr kumimoji="1" lang="en-US" altLang="ja-JP" sz="1000" dirty="0" smtClean="0"/>
              <a:t>Sapporo City Hall</a:t>
            </a:r>
            <a:endParaRPr kumimoji="1" lang="ja-JP" altLang="en-US" sz="1000" dirty="0"/>
          </a:p>
        </p:txBody>
      </p:sp>
      <p:sp>
        <p:nvSpPr>
          <p:cNvPr id="27" name="テキスト ボックス 26">
            <a:extLst>
              <a:ext uri="{FF2B5EF4-FFF2-40B4-BE49-F238E27FC236}">
                <a16:creationId xmlns:a16="http://schemas.microsoft.com/office/drawing/2014/main" id="{F87D7C72-79A4-4482-9961-228B4FB39DB9}"/>
              </a:ext>
            </a:extLst>
          </p:cNvPr>
          <p:cNvSpPr txBox="1"/>
          <p:nvPr/>
        </p:nvSpPr>
        <p:spPr>
          <a:xfrm>
            <a:off x="5515423" y="5170996"/>
            <a:ext cx="1280884" cy="246221"/>
          </a:xfrm>
          <a:prstGeom prst="wedgeRectCallout">
            <a:avLst>
              <a:gd name="adj1" fmla="val -52666"/>
              <a:gd name="adj2" fmla="val 85411"/>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000" dirty="0" smtClean="0"/>
              <a:t>Sapporo TV Tower</a:t>
            </a:r>
            <a:endParaRPr kumimoji="1" lang="ja-JP" altLang="en-US" sz="1000" dirty="0"/>
          </a:p>
        </p:txBody>
      </p:sp>
      <p:sp>
        <p:nvSpPr>
          <p:cNvPr id="25" name="テキスト ボックス 24">
            <a:extLst>
              <a:ext uri="{FF2B5EF4-FFF2-40B4-BE49-F238E27FC236}">
                <a16:creationId xmlns:a16="http://schemas.microsoft.com/office/drawing/2014/main" id="{F87D7C72-79A4-4482-9961-228B4FB39DB9}"/>
              </a:ext>
            </a:extLst>
          </p:cNvPr>
          <p:cNvSpPr txBox="1"/>
          <p:nvPr/>
        </p:nvSpPr>
        <p:spPr>
          <a:xfrm>
            <a:off x="1536890" y="5642824"/>
            <a:ext cx="1215168" cy="246221"/>
          </a:xfrm>
          <a:prstGeom prst="wedgeRectCallout">
            <a:avLst>
              <a:gd name="adj1" fmla="val -22411"/>
              <a:gd name="adj2" fmla="val 113780"/>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000" dirty="0" smtClean="0"/>
              <a:t>Maruyama Park Sta.</a:t>
            </a:r>
            <a:endParaRPr kumimoji="1" lang="ja-JP" altLang="en-US" sz="1000" dirty="0"/>
          </a:p>
        </p:txBody>
      </p:sp>
      <p:sp>
        <p:nvSpPr>
          <p:cNvPr id="30" name="テキスト ボックス 29">
            <a:extLst>
              <a:ext uri="{FF2B5EF4-FFF2-40B4-BE49-F238E27FC236}">
                <a16:creationId xmlns:a16="http://schemas.microsoft.com/office/drawing/2014/main" id="{F87D7C72-79A4-4482-9961-228B4FB39DB9}"/>
              </a:ext>
            </a:extLst>
          </p:cNvPr>
          <p:cNvSpPr txBox="1"/>
          <p:nvPr/>
        </p:nvSpPr>
        <p:spPr>
          <a:xfrm>
            <a:off x="191126" y="5765935"/>
            <a:ext cx="1215168" cy="246221"/>
          </a:xfrm>
          <a:prstGeom prst="wedgeRectCallout">
            <a:avLst>
              <a:gd name="adj1" fmla="val 6121"/>
              <a:gd name="adj2" fmla="val 17670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000" dirty="0" smtClean="0"/>
              <a:t>Hokkaido Shrine</a:t>
            </a:r>
            <a:endParaRPr kumimoji="1" lang="ja-JP" altLang="en-US" sz="1000" dirty="0"/>
          </a:p>
        </p:txBody>
      </p:sp>
      <p:sp>
        <p:nvSpPr>
          <p:cNvPr id="31" name="テキスト ボックス 30">
            <a:extLst>
              <a:ext uri="{FF2B5EF4-FFF2-40B4-BE49-F238E27FC236}">
                <a16:creationId xmlns:a16="http://schemas.microsoft.com/office/drawing/2014/main" id="{F87D7C72-79A4-4482-9961-228B4FB39DB9}"/>
              </a:ext>
            </a:extLst>
          </p:cNvPr>
          <p:cNvSpPr txBox="1"/>
          <p:nvPr/>
        </p:nvSpPr>
        <p:spPr>
          <a:xfrm>
            <a:off x="1689289" y="6696837"/>
            <a:ext cx="1540733" cy="246221"/>
          </a:xfrm>
          <a:prstGeom prst="wedgeRectCallout">
            <a:avLst>
              <a:gd name="adj1" fmla="val -38088"/>
              <a:gd name="adj2" fmla="val -123486"/>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000" dirty="0" smtClean="0"/>
              <a:t>Strolling Maruyama area</a:t>
            </a:r>
            <a:endParaRPr kumimoji="1" lang="ja-JP" altLang="en-US" sz="1000" dirty="0"/>
          </a:p>
        </p:txBody>
      </p:sp>
    </p:spTree>
    <p:extLst>
      <p:ext uri="{BB962C8B-B14F-4D97-AF65-F5344CB8AC3E}">
        <p14:creationId xmlns:p14="http://schemas.microsoft.com/office/powerpoint/2010/main" val="3901528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20" name="正方形/長方形 19">
            <a:extLst>
              <a:ext uri="{FF2B5EF4-FFF2-40B4-BE49-F238E27FC236}">
                <a16:creationId xmlns:a16="http://schemas.microsoft.com/office/drawing/2014/main" id="{3C1A8DFC-205C-4BF6-959D-35AD79550245}"/>
              </a:ext>
            </a:extLst>
          </p:cNvPr>
          <p:cNvSpPr/>
          <p:nvPr/>
        </p:nvSpPr>
        <p:spPr>
          <a:xfrm>
            <a:off x="1796613" y="659655"/>
            <a:ext cx="57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Start</a:t>
            </a:r>
            <a:r>
              <a:rPr kumimoji="1" lang="ja-JP" altLang="en-US" sz="1400" b="1" dirty="0" smtClean="0"/>
              <a:t>  </a:t>
            </a:r>
            <a:r>
              <a:rPr kumimoji="1" lang="en-US" altLang="ja-JP" sz="1400" b="1" dirty="0" smtClean="0"/>
              <a:t>from Sapporo TV Tower</a:t>
            </a:r>
            <a:endParaRPr kumimoji="1" lang="ja-JP" altLang="en-US" sz="1400" b="1" dirty="0">
              <a:solidFill>
                <a:srgbClr val="C00000"/>
              </a:solidFill>
            </a:endParaRPr>
          </a:p>
        </p:txBody>
      </p:sp>
      <p:sp>
        <p:nvSpPr>
          <p:cNvPr id="6" name="正方形/長方形 5">
            <a:extLst>
              <a:ext uri="{FF2B5EF4-FFF2-40B4-BE49-F238E27FC236}">
                <a16:creationId xmlns:a16="http://schemas.microsoft.com/office/drawing/2014/main" id="{98B76255-E147-4339-8407-317F5304899D}"/>
              </a:ext>
            </a:extLst>
          </p:cNvPr>
          <p:cNvSpPr/>
          <p:nvPr/>
        </p:nvSpPr>
        <p:spPr>
          <a:xfrm>
            <a:off x="292106" y="8634116"/>
            <a:ext cx="3969389" cy="423646"/>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Activity:                        Walking</a:t>
            </a:r>
            <a:endParaRPr kumimoji="1" lang="ja-JP" altLang="en-US" sz="1400" b="1" dirty="0"/>
          </a:p>
        </p:txBody>
      </p:sp>
      <p:sp>
        <p:nvSpPr>
          <p:cNvPr id="12" name="正方形/長方形 11">
            <a:extLst>
              <a:ext uri="{FF2B5EF4-FFF2-40B4-BE49-F238E27FC236}">
                <a16:creationId xmlns:a16="http://schemas.microsoft.com/office/drawing/2014/main" id="{AEE1F18F-22B5-4BC7-A2AD-2D2FBD292DE2}"/>
              </a:ext>
            </a:extLst>
          </p:cNvPr>
          <p:cNvSpPr/>
          <p:nvPr/>
        </p:nvSpPr>
        <p:spPr>
          <a:xfrm>
            <a:off x="291168" y="9008884"/>
            <a:ext cx="2676905" cy="22373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smtClean="0"/>
              <a:t>Difficulty:                        </a:t>
            </a:r>
            <a:r>
              <a:rPr kumimoji="1" lang="ja-JP" altLang="en-US" sz="1400" b="1" dirty="0" smtClean="0"/>
              <a:t>   </a:t>
            </a:r>
            <a:r>
              <a:rPr kumimoji="1" lang="en-US" altLang="ja-JP" sz="1400" b="1" dirty="0" smtClean="0"/>
              <a:t>  </a:t>
            </a:r>
            <a:r>
              <a:rPr kumimoji="1" lang="en-US" altLang="ja-JP" sz="1400" dirty="0" smtClean="0"/>
              <a:t>1</a:t>
            </a:r>
          </a:p>
        </p:txBody>
      </p:sp>
      <p:sp>
        <p:nvSpPr>
          <p:cNvPr id="13" name="正方形/長方形 12">
            <a:extLst>
              <a:ext uri="{FF2B5EF4-FFF2-40B4-BE49-F238E27FC236}">
                <a16:creationId xmlns:a16="http://schemas.microsoft.com/office/drawing/2014/main" id="{EBC5FC14-E1EF-43DA-A11A-C9C36A449BCB}"/>
              </a:ext>
            </a:extLst>
          </p:cNvPr>
          <p:cNvSpPr/>
          <p:nvPr/>
        </p:nvSpPr>
        <p:spPr>
          <a:xfrm>
            <a:off x="448650" y="628650"/>
            <a:ext cx="57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smtClean="0"/>
              <a:t>Itinerary </a:t>
            </a:r>
            <a:endParaRPr kumimoji="1" lang="ja-JP" altLang="en-US" sz="2400" dirty="0"/>
          </a:p>
        </p:txBody>
      </p:sp>
      <p:sp>
        <p:nvSpPr>
          <p:cNvPr id="15" name="テキスト ボックス 14">
            <a:extLst>
              <a:ext uri="{FF2B5EF4-FFF2-40B4-BE49-F238E27FC236}">
                <a16:creationId xmlns:a16="http://schemas.microsoft.com/office/drawing/2014/main" id="{ACF4BC3A-4074-4268-999A-C8FB6F074981}"/>
              </a:ext>
            </a:extLst>
          </p:cNvPr>
          <p:cNvSpPr txBox="1"/>
          <p:nvPr/>
        </p:nvSpPr>
        <p:spPr>
          <a:xfrm>
            <a:off x="243030" y="36313"/>
            <a:ext cx="6475748" cy="830997"/>
          </a:xfrm>
          <a:prstGeom prst="rect">
            <a:avLst/>
          </a:prstGeom>
          <a:noFill/>
        </p:spPr>
        <p:txBody>
          <a:bodyPr wrap="square" rtlCol="0">
            <a:spAutoFit/>
          </a:bodyPr>
          <a:lstStyle/>
          <a:p>
            <a:pPr algn="ctr"/>
            <a:r>
              <a:rPr lang="en-US" altLang="ja-JP" sz="1600" dirty="0" smtClean="0"/>
              <a:t>Sapporo Walking Tour – Get to Know Our Unique City and Enjoy Cross-Cultural Experiences with Locals!</a:t>
            </a:r>
          </a:p>
          <a:p>
            <a:pPr algn="ctr"/>
            <a:endParaRPr kumimoji="1" lang="ja-JP" altLang="en-US" sz="1600" dirty="0">
              <a:solidFill>
                <a:srgbClr val="C00000"/>
              </a:solidFill>
            </a:endParaRPr>
          </a:p>
        </p:txBody>
      </p:sp>
      <p:pic>
        <p:nvPicPr>
          <p:cNvPr id="11" name="図 10"/>
          <p:cNvPicPr>
            <a:picLocks noChangeAspect="1"/>
          </p:cNvPicPr>
          <p:nvPr/>
        </p:nvPicPr>
        <p:blipFill>
          <a:blip r:embed="rId2"/>
          <a:stretch>
            <a:fillRect/>
          </a:stretch>
        </p:blipFill>
        <p:spPr>
          <a:xfrm>
            <a:off x="5300610" y="821655"/>
            <a:ext cx="1326957" cy="1989441"/>
          </a:xfrm>
          <a:prstGeom prst="rect">
            <a:avLst/>
          </a:prstGeom>
        </p:spPr>
      </p:pic>
      <p:pic>
        <p:nvPicPr>
          <p:cNvPr id="16" name="図 15"/>
          <p:cNvPicPr>
            <a:picLocks noChangeAspect="1"/>
          </p:cNvPicPr>
          <p:nvPr/>
        </p:nvPicPr>
        <p:blipFill>
          <a:blip r:embed="rId3"/>
          <a:stretch>
            <a:fillRect/>
          </a:stretch>
        </p:blipFill>
        <p:spPr>
          <a:xfrm>
            <a:off x="5300609" y="2872449"/>
            <a:ext cx="1326957" cy="885081"/>
          </a:xfrm>
          <a:prstGeom prst="rect">
            <a:avLst/>
          </a:prstGeom>
        </p:spPr>
      </p:pic>
      <p:pic>
        <p:nvPicPr>
          <p:cNvPr id="23" name="図 22"/>
          <p:cNvPicPr>
            <a:picLocks noChangeAspect="1"/>
          </p:cNvPicPr>
          <p:nvPr/>
        </p:nvPicPr>
        <p:blipFill>
          <a:blip r:embed="rId4"/>
          <a:stretch>
            <a:fillRect/>
          </a:stretch>
        </p:blipFill>
        <p:spPr>
          <a:xfrm>
            <a:off x="5300609" y="3873259"/>
            <a:ext cx="1325949" cy="994687"/>
          </a:xfrm>
          <a:prstGeom prst="rect">
            <a:avLst/>
          </a:prstGeom>
        </p:spPr>
      </p:pic>
      <p:sp>
        <p:nvSpPr>
          <p:cNvPr id="3" name="AutoShape 2" descr="https://talk.worksmobile.com/p/download/k/oneapp/r/jp1.10019893/10497869/v2-10497869-1482736788.258463626/17614959593432.jpg?channelNo=24634227&amp;callerNo=902100005391550&amp;ocn=1&amp;serviceId=wo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9" name="図 1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955285" y="2504143"/>
            <a:ext cx="2571700" cy="1929210"/>
          </a:xfrm>
          <a:prstGeom prst="rect">
            <a:avLst/>
          </a:prstGeom>
        </p:spPr>
      </p:pic>
      <p:pic>
        <p:nvPicPr>
          <p:cNvPr id="21" name="図 2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996779" y="8363717"/>
            <a:ext cx="1196085" cy="897267"/>
          </a:xfrm>
          <a:prstGeom prst="rect">
            <a:avLst/>
          </a:prstGeom>
        </p:spPr>
      </p:pic>
      <p:pic>
        <p:nvPicPr>
          <p:cNvPr id="10" name="図 9"/>
          <p:cNvPicPr>
            <a:picLocks noChangeAspect="1"/>
          </p:cNvPicPr>
          <p:nvPr/>
        </p:nvPicPr>
        <p:blipFill>
          <a:blip r:embed="rId7"/>
          <a:stretch>
            <a:fillRect/>
          </a:stretch>
        </p:blipFill>
        <p:spPr>
          <a:xfrm>
            <a:off x="5316707" y="7204507"/>
            <a:ext cx="1309851" cy="982610"/>
          </a:xfrm>
          <a:prstGeom prst="rect">
            <a:avLst/>
          </a:prstGeom>
        </p:spPr>
      </p:pic>
      <p:pic>
        <p:nvPicPr>
          <p:cNvPr id="17" name="図 1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00609" y="6094091"/>
            <a:ext cx="1341915" cy="1006663"/>
          </a:xfrm>
          <a:prstGeom prst="rect">
            <a:avLst/>
          </a:prstGeom>
        </p:spPr>
      </p:pic>
      <p:pic>
        <p:nvPicPr>
          <p:cNvPr id="25" name="図 2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298569" y="8264767"/>
            <a:ext cx="1327989" cy="996217"/>
          </a:xfrm>
          <a:prstGeom prst="rect">
            <a:avLst/>
          </a:prstGeom>
        </p:spPr>
      </p:pic>
      <p:pic>
        <p:nvPicPr>
          <p:cNvPr id="26" name="図 25"/>
          <p:cNvPicPr>
            <a:picLocks noChangeAspect="1"/>
          </p:cNvPicPr>
          <p:nvPr/>
        </p:nvPicPr>
        <p:blipFill>
          <a:blip r:embed="rId10"/>
          <a:stretch>
            <a:fillRect/>
          </a:stretch>
        </p:blipFill>
        <p:spPr>
          <a:xfrm>
            <a:off x="2750950" y="8363717"/>
            <a:ext cx="1196356" cy="897267"/>
          </a:xfrm>
          <a:prstGeom prst="rect">
            <a:avLst/>
          </a:prstGeom>
        </p:spPr>
      </p:pic>
      <p:pic>
        <p:nvPicPr>
          <p:cNvPr id="24" name="図 2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300609" y="4983675"/>
            <a:ext cx="1341915" cy="1006663"/>
          </a:xfrm>
          <a:prstGeom prst="rect">
            <a:avLst/>
          </a:prstGeom>
        </p:spPr>
      </p:pic>
      <p:sp>
        <p:nvSpPr>
          <p:cNvPr id="22" name="正方形/長方形 21">
            <a:extLst>
              <a:ext uri="{FF2B5EF4-FFF2-40B4-BE49-F238E27FC236}">
                <a16:creationId xmlns:a16="http://schemas.microsoft.com/office/drawing/2014/main" id="{0F6AEEAC-CF38-49C7-B9DA-29DC8BF06D3F}"/>
              </a:ext>
            </a:extLst>
          </p:cNvPr>
          <p:cNvSpPr/>
          <p:nvPr/>
        </p:nvSpPr>
        <p:spPr>
          <a:xfrm>
            <a:off x="341579" y="2872449"/>
            <a:ext cx="4925655" cy="72175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smtClean="0">
                <a:solidFill>
                  <a:schemeClr val="tx1"/>
                </a:solidFill>
              </a:rPr>
              <a:t>Do what the locals do, by taking the municipal subway to meet Sapporo native Mariko Ishikawa, and then go grocery shopping together.  After purchasing the ingredients you'll need at a local market, visit Ms. Ishikawa's home to make Imo </a:t>
            </a:r>
            <a:r>
              <a:rPr lang="en-US" altLang="ja-JP" sz="1200" dirty="0" err="1" smtClean="0">
                <a:solidFill>
                  <a:schemeClr val="tx1"/>
                </a:solidFill>
              </a:rPr>
              <a:t>Mochi</a:t>
            </a:r>
            <a:r>
              <a:rPr lang="en-US" altLang="ja-JP" sz="1200" dirty="0" smtClean="0">
                <a:solidFill>
                  <a:schemeClr val="tx1"/>
                </a:solidFill>
              </a:rPr>
              <a:t> (potato cake), one of Hokkaido's favorite snacks.</a:t>
            </a:r>
          </a:p>
          <a:p>
            <a:r>
              <a:rPr lang="en-US" altLang="ja-JP" sz="1200" dirty="0" smtClean="0">
                <a:solidFill>
                  <a:schemeClr val="tx1"/>
                </a:solidFill>
              </a:rPr>
              <a:t>Your lunch will also feature </a:t>
            </a:r>
            <a:r>
              <a:rPr lang="en-US" altLang="ja-JP" sz="1200" dirty="0" err="1" smtClean="0">
                <a:solidFill>
                  <a:schemeClr val="tx1"/>
                </a:solidFill>
              </a:rPr>
              <a:t>Kenchinjiru</a:t>
            </a:r>
            <a:r>
              <a:rPr lang="en-US" altLang="ja-JP" sz="1200" dirty="0" smtClean="0">
                <a:solidFill>
                  <a:schemeClr val="tx1"/>
                </a:solidFill>
              </a:rPr>
              <a:t>-soup (Japanese vegetable chowder).  Relax and chit-chat, and discuss different perspectives on daily life and culture, as well as learn about making cloth sandals by traditional sustainable methods, indigo dying, and intestinal health.</a:t>
            </a:r>
          </a:p>
          <a:p>
            <a:endParaRPr lang="en-US" altLang="ja-JP" sz="1200" dirty="0">
              <a:solidFill>
                <a:schemeClr val="tx1"/>
              </a:solidFill>
            </a:endParaRPr>
          </a:p>
          <a:p>
            <a:r>
              <a:rPr lang="en-US" altLang="ja-JP" sz="1200" dirty="0">
                <a:solidFill>
                  <a:schemeClr val="tx1"/>
                </a:solidFill>
              </a:rPr>
              <a:t>Imo </a:t>
            </a:r>
            <a:r>
              <a:rPr lang="en-US" altLang="ja-JP" sz="1200" dirty="0" err="1">
                <a:solidFill>
                  <a:schemeClr val="tx1"/>
                </a:solidFill>
              </a:rPr>
              <a:t>Mochi</a:t>
            </a:r>
            <a:r>
              <a:rPr lang="en-US" altLang="ja-JP" sz="1200" dirty="0">
                <a:solidFill>
                  <a:schemeClr val="tx1"/>
                </a:solidFill>
              </a:rPr>
              <a:t> (potato cake): In Hokkaido's early days during the Meiji Era rice wasn't grown locally, due both to cold weather and to insufficient agricultural technique. Imo </a:t>
            </a:r>
            <a:r>
              <a:rPr lang="en-US" altLang="ja-JP" sz="1200" dirty="0" err="1">
                <a:solidFill>
                  <a:schemeClr val="tx1"/>
                </a:solidFill>
              </a:rPr>
              <a:t>Mochi</a:t>
            </a:r>
            <a:r>
              <a:rPr lang="en-US" altLang="ja-JP" sz="1200" dirty="0">
                <a:solidFill>
                  <a:schemeClr val="tx1"/>
                </a:solidFill>
              </a:rPr>
              <a:t> became a substitute for rice cakes (</a:t>
            </a:r>
            <a:r>
              <a:rPr lang="en-US" altLang="ja-JP" sz="1200" dirty="0" err="1">
                <a:solidFill>
                  <a:schemeClr val="tx1"/>
                </a:solidFill>
              </a:rPr>
              <a:t>mochi</a:t>
            </a:r>
            <a:r>
              <a:rPr lang="en-US" altLang="ja-JP" sz="1200" dirty="0">
                <a:solidFill>
                  <a:schemeClr val="tx1"/>
                </a:solidFill>
              </a:rPr>
              <a:t>) and were an important energy source for pioneers.  Imo </a:t>
            </a:r>
            <a:r>
              <a:rPr lang="en-US" altLang="ja-JP" sz="1200" dirty="0" err="1">
                <a:solidFill>
                  <a:schemeClr val="tx1"/>
                </a:solidFill>
              </a:rPr>
              <a:t>Mochi</a:t>
            </a:r>
            <a:r>
              <a:rPr lang="en-US" altLang="ja-JP" sz="1200" dirty="0">
                <a:solidFill>
                  <a:schemeClr val="tx1"/>
                </a:solidFill>
              </a:rPr>
              <a:t> also came in handy during the food shortages experienced during and after the War in the Pacific.</a:t>
            </a:r>
          </a:p>
          <a:p>
            <a:r>
              <a:rPr lang="en-US" altLang="ja-JP" sz="1200" dirty="0" err="1">
                <a:solidFill>
                  <a:schemeClr val="tx1"/>
                </a:solidFill>
              </a:rPr>
              <a:t>Kenchinjiru</a:t>
            </a:r>
            <a:r>
              <a:rPr lang="en-US" altLang="ja-JP" sz="1200" dirty="0">
                <a:solidFill>
                  <a:schemeClr val="tx1"/>
                </a:solidFill>
              </a:rPr>
              <a:t>-soup, a type of Buddhist  vegetarian meal, is a clear broth with root vegetables</a:t>
            </a:r>
            <a:r>
              <a:rPr lang="en-US" altLang="ja-JP" sz="1200" dirty="0" smtClean="0">
                <a:solidFill>
                  <a:schemeClr val="tx1"/>
                </a:solidFill>
              </a:rPr>
              <a:t>.</a:t>
            </a:r>
            <a:endParaRPr lang="en-US" altLang="ja-JP" sz="1200" dirty="0">
              <a:solidFill>
                <a:schemeClr val="tx1"/>
              </a:solidFill>
            </a:endParaRPr>
          </a:p>
          <a:p>
            <a:endParaRPr lang="en-US" altLang="ja-JP" sz="1200" dirty="0">
              <a:solidFill>
                <a:schemeClr val="tx1"/>
              </a:solidFill>
            </a:endParaRPr>
          </a:p>
          <a:p>
            <a:r>
              <a:rPr lang="en-US" altLang="ja-JP" sz="1200" dirty="0">
                <a:solidFill>
                  <a:schemeClr val="tx1"/>
                </a:solidFill>
              </a:rPr>
              <a:t>Take the subway to get to Maruyama Park,  and stroll around the Hokkaido Shrine.</a:t>
            </a:r>
          </a:p>
          <a:p>
            <a:r>
              <a:rPr lang="en-US" altLang="ja-JP" sz="1200" dirty="0">
                <a:solidFill>
                  <a:schemeClr val="tx1"/>
                </a:solidFill>
              </a:rPr>
              <a:t>Guided by a forest expert, learn about the flora of the park.</a:t>
            </a:r>
          </a:p>
          <a:p>
            <a:r>
              <a:rPr lang="en-US" altLang="ja-JP" sz="1200" dirty="0">
                <a:solidFill>
                  <a:schemeClr val="tx1"/>
                </a:solidFill>
              </a:rPr>
              <a:t>Pay respects at the Hokkaido Shrine and learn about </a:t>
            </a:r>
            <a:r>
              <a:rPr lang="en-US" altLang="ja-JP" sz="1200" dirty="0" err="1">
                <a:solidFill>
                  <a:schemeClr val="tx1"/>
                </a:solidFill>
              </a:rPr>
              <a:t>Shima</a:t>
            </a:r>
            <a:r>
              <a:rPr lang="en-US" altLang="ja-JP" sz="1200" dirty="0">
                <a:solidFill>
                  <a:schemeClr val="tx1"/>
                </a:solidFill>
              </a:rPr>
              <a:t> </a:t>
            </a:r>
            <a:r>
              <a:rPr lang="en-US" altLang="ja-JP" sz="1200" dirty="0" err="1">
                <a:solidFill>
                  <a:schemeClr val="tx1"/>
                </a:solidFill>
              </a:rPr>
              <a:t>Yoshitake</a:t>
            </a:r>
            <a:r>
              <a:rPr lang="en-US" altLang="ja-JP" sz="1200" dirty="0">
                <a:solidFill>
                  <a:schemeClr val="tx1"/>
                </a:solidFill>
              </a:rPr>
              <a:t>, a samurai and Japanese government official who founded the city of Sapporo. Taste the </a:t>
            </a:r>
            <a:r>
              <a:rPr lang="en-US" altLang="ja-JP" sz="1200" dirty="0" err="1">
                <a:solidFill>
                  <a:schemeClr val="tx1"/>
                </a:solidFill>
              </a:rPr>
              <a:t>Hangan-sama</a:t>
            </a:r>
            <a:r>
              <a:rPr lang="en-US" altLang="ja-JP" sz="1200" dirty="0">
                <a:solidFill>
                  <a:schemeClr val="tx1"/>
                </a:solidFill>
              </a:rPr>
              <a:t> (a pastry with a sweet bean paste filling) baked here, which are named after </a:t>
            </a:r>
            <a:r>
              <a:rPr lang="en-US" altLang="ja-JP" sz="1200" dirty="0" err="1">
                <a:solidFill>
                  <a:schemeClr val="tx1"/>
                </a:solidFill>
              </a:rPr>
              <a:t>Shima</a:t>
            </a:r>
            <a:r>
              <a:rPr lang="en-US" altLang="ja-JP" sz="1200" dirty="0">
                <a:solidFill>
                  <a:schemeClr val="tx1"/>
                </a:solidFill>
              </a:rPr>
              <a:t> himself (his title of </a:t>
            </a:r>
            <a:r>
              <a:rPr lang="en-US" altLang="ja-JP" sz="1200" dirty="0" err="1">
                <a:solidFill>
                  <a:schemeClr val="tx1"/>
                </a:solidFill>
              </a:rPr>
              <a:t>Hangan</a:t>
            </a:r>
            <a:r>
              <a:rPr lang="en-US" altLang="ja-JP" sz="1200" dirty="0">
                <a:solidFill>
                  <a:schemeClr val="tx1"/>
                </a:solidFill>
              </a:rPr>
              <a:t> means  a chief magistrate of the Meiji Period).</a:t>
            </a:r>
          </a:p>
          <a:p>
            <a:endParaRPr lang="en-US" altLang="ja-JP" sz="1200" dirty="0">
              <a:solidFill>
                <a:schemeClr val="tx1"/>
              </a:solidFill>
            </a:endParaRPr>
          </a:p>
          <a:p>
            <a:r>
              <a:rPr lang="en-US" altLang="ja-JP" sz="1200" dirty="0">
                <a:solidFill>
                  <a:schemeClr val="tx1"/>
                </a:solidFill>
              </a:rPr>
              <a:t>During your leisurely Maruyama stroll, visit a gift shop specializing in items made from colorful fishermen's banners, a rice cracker shop and a cafe for a coffee break</a:t>
            </a:r>
            <a:r>
              <a:rPr lang="en-US" altLang="ja-JP" sz="1200" dirty="0" smtClean="0">
                <a:solidFill>
                  <a:schemeClr val="tx1"/>
                </a:solidFill>
              </a:rPr>
              <a:t>.</a:t>
            </a:r>
            <a:endParaRPr lang="en-US" altLang="ja-JP" sz="1200" dirty="0">
              <a:solidFill>
                <a:schemeClr val="tx1"/>
              </a:solidFill>
            </a:endParaRPr>
          </a:p>
        </p:txBody>
      </p:sp>
      <p:sp>
        <p:nvSpPr>
          <p:cNvPr id="4" name="正方形/長方形 3"/>
          <p:cNvSpPr/>
          <p:nvPr/>
        </p:nvSpPr>
        <p:spPr>
          <a:xfrm>
            <a:off x="307975" y="995434"/>
            <a:ext cx="4929965" cy="2123658"/>
          </a:xfrm>
          <a:prstGeom prst="rect">
            <a:avLst/>
          </a:prstGeom>
        </p:spPr>
        <p:txBody>
          <a:bodyPr wrap="square">
            <a:spAutoFit/>
          </a:bodyPr>
          <a:lstStyle/>
          <a:p>
            <a:r>
              <a:rPr lang="en-US" altLang="ja-JP" sz="1200" dirty="0"/>
              <a:t>Meet at Sapporo TV Tower at 9:00a.m. to start your Sapporo City tour</a:t>
            </a:r>
          </a:p>
          <a:p>
            <a:r>
              <a:rPr lang="en-US" altLang="ja-JP" sz="1200" dirty="0"/>
              <a:t>Enjoy a 360-degree view of Sapporo's cityscape and learn its history and sightseeing spots you will be visiting</a:t>
            </a:r>
          </a:p>
          <a:p>
            <a:r>
              <a:rPr lang="en-US" altLang="ja-JP" sz="1200" dirty="0"/>
              <a:t>Next, visit Sapporo City Hall and Sapporo Clock Tower to discover the city's pioneer history.</a:t>
            </a:r>
          </a:p>
          <a:p>
            <a:r>
              <a:rPr lang="en-US" altLang="ja-JP" sz="1200" dirty="0"/>
              <a:t>Get to know </a:t>
            </a:r>
            <a:r>
              <a:rPr lang="en-US" altLang="ja-JP" sz="1200" dirty="0" err="1"/>
              <a:t>Shima</a:t>
            </a:r>
            <a:r>
              <a:rPr lang="en-US" altLang="ja-JP" sz="1200" dirty="0"/>
              <a:t> </a:t>
            </a:r>
            <a:r>
              <a:rPr lang="en-US" altLang="ja-JP" sz="1200" dirty="0" err="1"/>
              <a:t>Yoshitake</a:t>
            </a:r>
            <a:r>
              <a:rPr lang="en-US" altLang="ja-JP" sz="1200" dirty="0"/>
              <a:t>, the passionate chief magistrate of the Hokkaido Development Commission who authored the original plans to build the city.</a:t>
            </a:r>
          </a:p>
          <a:p>
            <a:r>
              <a:rPr lang="en-US" altLang="ja-JP" sz="1200" dirty="0"/>
              <a:t>Even after </a:t>
            </a:r>
            <a:r>
              <a:rPr lang="en-US" altLang="ja-JP" sz="1200" dirty="0" err="1"/>
              <a:t>Yoshitake</a:t>
            </a:r>
            <a:r>
              <a:rPr lang="en-US" altLang="ja-JP" sz="1200" dirty="0"/>
              <a:t>-san departed Hokkaido, his plans were followed.  Today his ideas, insights, and innovations are seen at every turn of the city.</a:t>
            </a:r>
          </a:p>
          <a:p>
            <a:endParaRPr lang="en-US" altLang="ja-JP" sz="1200" dirty="0"/>
          </a:p>
        </p:txBody>
      </p:sp>
    </p:spTree>
    <p:extLst>
      <p:ext uri="{BB962C8B-B14F-4D97-AF65-F5344CB8AC3E}">
        <p14:creationId xmlns:p14="http://schemas.microsoft.com/office/powerpoint/2010/main" val="1319790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0" name="正方形/長方形 9">
            <a:extLst>
              <a:ext uri="{FF2B5EF4-FFF2-40B4-BE49-F238E27FC236}">
                <a16:creationId xmlns:a16="http://schemas.microsoft.com/office/drawing/2014/main" id="{CEFFD673-F244-40C2-844D-516F6550AF6C}"/>
              </a:ext>
            </a:extLst>
          </p:cNvPr>
          <p:cNvSpPr/>
          <p:nvPr/>
        </p:nvSpPr>
        <p:spPr>
          <a:xfrm>
            <a:off x="555599" y="826579"/>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We </a:t>
            </a:r>
            <a:r>
              <a:rPr kumimoji="1" lang="en-US" altLang="ja-JP" sz="2400" dirty="0" smtClean="0"/>
              <a:t>provide&amp;</a:t>
            </a:r>
            <a:r>
              <a:rPr kumimoji="1" lang="ja-JP" altLang="en-US" sz="2400" dirty="0"/>
              <a:t> </a:t>
            </a:r>
            <a:r>
              <a:rPr kumimoji="1" lang="en-US" altLang="ja-JP" sz="2400" dirty="0" smtClean="0"/>
              <a:t>What to bring</a:t>
            </a:r>
          </a:p>
        </p:txBody>
      </p:sp>
      <p:sp>
        <p:nvSpPr>
          <p:cNvPr id="12" name="正方形/長方形 11"/>
          <p:cNvSpPr/>
          <p:nvPr/>
        </p:nvSpPr>
        <p:spPr>
          <a:xfrm>
            <a:off x="7985098" y="2043797"/>
            <a:ext cx="5819801" cy="2800767"/>
          </a:xfrm>
          <a:prstGeom prst="rect">
            <a:avLst/>
          </a:prstGeom>
        </p:spPr>
        <p:txBody>
          <a:bodyPr wrap="square">
            <a:spAutoFit/>
          </a:bodyPr>
          <a:lstStyle/>
          <a:p>
            <a:r>
              <a:rPr lang="en-US" altLang="ja-JP" sz="1400" dirty="0" smtClean="0"/>
              <a:t>□</a:t>
            </a:r>
            <a:r>
              <a:rPr lang="ja-JP" altLang="en-US" sz="1400" dirty="0" smtClean="0"/>
              <a:t>＝</a:t>
            </a:r>
            <a:r>
              <a:rPr lang="en-US" altLang="ja-JP" sz="1400" dirty="0" smtClean="0"/>
              <a:t>Necessary</a:t>
            </a:r>
            <a:r>
              <a:rPr lang="ja-JP" altLang="en-US" sz="1400" dirty="0" smtClean="0"/>
              <a:t>　</a:t>
            </a:r>
            <a:r>
              <a:rPr lang="en-US" altLang="ja-JP" sz="1400" dirty="0" smtClean="0"/>
              <a:t>/</a:t>
            </a:r>
            <a:r>
              <a:rPr lang="ja-JP" altLang="en-US" sz="1400" dirty="0" smtClean="0"/>
              <a:t>　△＝</a:t>
            </a:r>
            <a:r>
              <a:rPr lang="en-US" altLang="ja-JP" sz="1400" dirty="0" smtClean="0"/>
              <a:t>Recommended</a:t>
            </a:r>
          </a:p>
          <a:p>
            <a:r>
              <a:rPr lang="ja-JP" altLang="en-US" sz="1200" dirty="0" smtClean="0"/>
              <a:t>□</a:t>
            </a:r>
            <a:r>
              <a:rPr lang="en-US" altLang="ja-JP" sz="1200" dirty="0" smtClean="0"/>
              <a:t>Regular </a:t>
            </a:r>
            <a:r>
              <a:rPr lang="en-US" altLang="ja-JP" sz="1200" dirty="0"/>
              <a:t>warm clothing </a:t>
            </a:r>
            <a:r>
              <a:rPr lang="ja-JP" altLang="en-US" sz="1200" dirty="0" smtClean="0"/>
              <a:t>□</a:t>
            </a:r>
            <a:r>
              <a:rPr lang="en-US" altLang="ja-JP" sz="1200" dirty="0"/>
              <a:t>Hat</a:t>
            </a:r>
            <a:r>
              <a:rPr lang="ja-JP" altLang="en-US" sz="1200" dirty="0"/>
              <a:t>・</a:t>
            </a:r>
            <a:r>
              <a:rPr lang="en-US" altLang="ja-JP" sz="1200" dirty="0"/>
              <a:t>cap</a:t>
            </a:r>
          </a:p>
          <a:p>
            <a:r>
              <a:rPr lang="ja-JP" altLang="en-US" sz="1200" dirty="0" smtClean="0"/>
              <a:t>□</a:t>
            </a:r>
            <a:r>
              <a:rPr lang="en-US" altLang="ja-JP" sz="1200" dirty="0"/>
              <a:t>G</a:t>
            </a:r>
            <a:r>
              <a:rPr lang="en-US" altLang="ja-JP" sz="1200" dirty="0" smtClean="0"/>
              <a:t>loves</a:t>
            </a:r>
            <a:endParaRPr lang="ja-JP" altLang="ja-JP" sz="1200" dirty="0"/>
          </a:p>
          <a:p>
            <a:r>
              <a:rPr lang="ja-JP" altLang="ja-JP" sz="1200" dirty="0" smtClean="0"/>
              <a:t>□</a:t>
            </a:r>
            <a:r>
              <a:rPr lang="en-US" altLang="ja-JP" sz="1200" dirty="0"/>
              <a:t>bathing suit</a:t>
            </a:r>
            <a:endParaRPr lang="en-US" altLang="ja-JP" sz="1200" dirty="0" smtClean="0"/>
          </a:p>
          <a:p>
            <a:r>
              <a:rPr lang="ja-JP" altLang="en-US" sz="1200" dirty="0" smtClean="0"/>
              <a:t>□</a:t>
            </a:r>
            <a:r>
              <a:rPr lang="en-US" altLang="ja-JP" sz="1200" dirty="0" smtClean="0"/>
              <a:t>Bath Towel</a:t>
            </a:r>
            <a:endParaRPr lang="ja-JP" altLang="ja-JP" sz="1200" dirty="0"/>
          </a:p>
          <a:p>
            <a:r>
              <a:rPr lang="ja-JP" altLang="ja-JP" sz="1200" dirty="0" smtClean="0"/>
              <a:t>□</a:t>
            </a:r>
            <a:r>
              <a:rPr lang="en-US" altLang="ja-JP" sz="1200" dirty="0"/>
              <a:t> Extreme cold weather winter wear (such as ski clothes), warm waterproof winter shoes </a:t>
            </a:r>
            <a:r>
              <a:rPr lang="ja-JP" altLang="ja-JP" sz="1200" dirty="0"/>
              <a:t>□ </a:t>
            </a:r>
            <a:r>
              <a:rPr lang="en-US" altLang="ja-JP" sz="1200" dirty="0" smtClean="0"/>
              <a:t>Personal </a:t>
            </a:r>
            <a:r>
              <a:rPr lang="en-US" altLang="ja-JP" sz="1200" dirty="0"/>
              <a:t>toiletries </a:t>
            </a:r>
            <a:endParaRPr lang="en-US" altLang="ja-JP" sz="1200" dirty="0" smtClean="0"/>
          </a:p>
          <a:p>
            <a:r>
              <a:rPr lang="en-US" altLang="ja-JP" sz="1200" dirty="0"/>
              <a:t>□Personal toiletries</a:t>
            </a:r>
            <a:endParaRPr lang="ja-JP" altLang="ja-JP" sz="1200" dirty="0"/>
          </a:p>
          <a:p>
            <a:r>
              <a:rPr lang="ja-JP" altLang="ja-JP" sz="1200" dirty="0" smtClean="0"/>
              <a:t>□</a:t>
            </a:r>
            <a:r>
              <a:rPr lang="en-US" altLang="ja-JP" sz="1200" dirty="0" smtClean="0"/>
              <a:t>My Bottle, My Cup,</a:t>
            </a:r>
            <a:r>
              <a:rPr lang="en-US" altLang="ja-JP" sz="1200" dirty="0"/>
              <a:t> </a:t>
            </a:r>
            <a:r>
              <a:rPr lang="en-US" altLang="ja-JP" sz="1200" dirty="0" smtClean="0"/>
              <a:t>My Chopsticks, etc.</a:t>
            </a:r>
            <a:endParaRPr lang="ja-JP" altLang="ja-JP" sz="1200" dirty="0"/>
          </a:p>
          <a:p>
            <a:endParaRPr lang="en-US" altLang="ja-JP" sz="1400" dirty="0" smtClean="0"/>
          </a:p>
          <a:p>
            <a:r>
              <a:rPr lang="en-US" altLang="ja-JP" sz="1200" dirty="0" smtClean="0"/>
              <a:t>△Camera and smart phone</a:t>
            </a:r>
            <a:endParaRPr lang="ja-JP" altLang="ja-JP" sz="1200" dirty="0">
              <a:solidFill>
                <a:srgbClr val="FF0000"/>
              </a:solidFill>
            </a:endParaRPr>
          </a:p>
          <a:p>
            <a:r>
              <a:rPr lang="en-US" altLang="ja-JP" sz="1200" dirty="0"/>
              <a:t>△Disposable heating </a:t>
            </a:r>
            <a:r>
              <a:rPr lang="en-US" altLang="ja-JP" sz="1200" dirty="0" smtClean="0"/>
              <a:t>pads </a:t>
            </a:r>
            <a:endParaRPr lang="ja-JP" altLang="ja-JP" sz="1200" dirty="0"/>
          </a:p>
          <a:p>
            <a:endParaRPr lang="en-US" altLang="ja-JP" sz="1400" dirty="0"/>
          </a:p>
          <a:p>
            <a:endParaRPr lang="en-US" altLang="ja-JP" sz="1400" dirty="0" smtClean="0"/>
          </a:p>
        </p:txBody>
      </p:sp>
      <p:graphicFrame>
        <p:nvGraphicFramePr>
          <p:cNvPr id="8" name="表 7"/>
          <p:cNvGraphicFramePr>
            <a:graphicFrameLocks noGrp="1"/>
          </p:cNvGraphicFramePr>
          <p:nvPr>
            <p:extLst>
              <p:ext uri="{D42A27DB-BD31-4B8C-83A1-F6EECF244321}">
                <p14:modId xmlns:p14="http://schemas.microsoft.com/office/powerpoint/2010/main" val="1562315801"/>
              </p:ext>
            </p:extLst>
          </p:nvPr>
        </p:nvGraphicFramePr>
        <p:xfrm>
          <a:off x="291145" y="1210918"/>
          <a:ext cx="6249140" cy="7983876"/>
        </p:xfrm>
        <a:graphic>
          <a:graphicData uri="http://schemas.openxmlformats.org/drawingml/2006/table">
            <a:tbl>
              <a:tblPr/>
              <a:tblGrid>
                <a:gridCol w="3739234">
                  <a:extLst>
                    <a:ext uri="{9D8B030D-6E8A-4147-A177-3AD203B41FA5}">
                      <a16:colId xmlns:a16="http://schemas.microsoft.com/office/drawing/2014/main" val="646091797"/>
                    </a:ext>
                  </a:extLst>
                </a:gridCol>
                <a:gridCol w="2509906">
                  <a:extLst>
                    <a:ext uri="{9D8B030D-6E8A-4147-A177-3AD203B41FA5}">
                      <a16:colId xmlns:a16="http://schemas.microsoft.com/office/drawing/2014/main" val="736572531"/>
                    </a:ext>
                  </a:extLst>
                </a:gridCol>
              </a:tblGrid>
              <a:tr h="304669">
                <a:tc gridSpan="2">
                  <a:txBody>
                    <a:bodyPr/>
                    <a:lstStyle/>
                    <a:p>
                      <a:pPr algn="ctr"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What you must bring</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kumimoji="1" lang="ja-JP" altLang="en-US"/>
                    </a:p>
                  </a:txBody>
                  <a:tcPr/>
                </a:tc>
                <a:extLst>
                  <a:ext uri="{0D108BD9-81ED-4DB2-BD59-A6C34878D82A}">
                    <a16:rowId xmlns:a16="http://schemas.microsoft.com/office/drawing/2014/main" val="444393383"/>
                  </a:ext>
                </a:extLst>
              </a:tr>
              <a:tr h="304669">
                <a:tc>
                  <a:txBody>
                    <a:bodyPr/>
                    <a:lstStyle/>
                    <a:p>
                      <a:pPr algn="l" fontAlgn="ctr"/>
                      <a:r>
                        <a:rPr lang="en-US" sz="900" b="0" i="0" u="none" strike="noStrike" dirty="0" err="1">
                          <a:solidFill>
                            <a:srgbClr val="000000"/>
                          </a:solidFill>
                          <a:effectLst/>
                          <a:latin typeface="BIZ UDPゴシック" panose="020B0400000000000000" pitchFamily="50" charset="-128"/>
                          <a:ea typeface="BIZ UDPゴシック" panose="020B0400000000000000" pitchFamily="50" charset="-128"/>
                        </a:rPr>
                        <a:t>Pasport</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055192"/>
                  </a:ext>
                </a:extLst>
              </a:tr>
              <a:tr h="578537">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Cash</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BIZ UDPゴシック" panose="020B0400000000000000" pitchFamily="50" charset="-128"/>
                          <a:ea typeface="BIZ UDPゴシック" panose="020B0400000000000000" pitchFamily="50" charset="-128"/>
                        </a:rPr>
                        <a:t>*Since cards are not accepted in some places</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082058"/>
                  </a:ext>
                </a:extLst>
              </a:tr>
              <a:tr h="304669">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warm </a:t>
                      </a:r>
                      <a:r>
                        <a:rPr lang="en-US"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clothing </a:t>
                      </a:r>
                      <a:r>
                        <a:rPr lang="en-US" altLang="ja-JP"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*winter season</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409268"/>
                  </a:ext>
                </a:extLst>
              </a:tr>
              <a:tr h="304669">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changing clothes</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839827"/>
                  </a:ext>
                </a:extLst>
              </a:tr>
              <a:tr h="304669">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Quick-drying innerwear and layered clothing.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851963"/>
                  </a:ext>
                </a:extLst>
              </a:tr>
              <a:tr h="304669">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Sunglasses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BIZ UDPゴシック" panose="020B0400000000000000" pitchFamily="50" charset="-128"/>
                          <a:ea typeface="BIZ UDPゴシック" panose="020B0400000000000000" pitchFamily="50" charset="-128"/>
                        </a:rPr>
                        <a:t>*when hiking up</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726321"/>
                  </a:ext>
                </a:extLst>
              </a:tr>
              <a:tr h="304669">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knitted </a:t>
                      </a:r>
                      <a:r>
                        <a:rPr lang="en-US"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hat </a:t>
                      </a:r>
                      <a:r>
                        <a:rPr lang="en-US" altLang="ja-JP"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*winter season</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677410"/>
                  </a:ext>
                </a:extLst>
              </a:tr>
              <a:tr h="304669">
                <a:tc>
                  <a:txBody>
                    <a:bodyPr/>
                    <a:lstStyle/>
                    <a:p>
                      <a:pPr algn="l" fontAlgn="ctr"/>
                      <a:r>
                        <a:rPr lang="en-US"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Gloves </a:t>
                      </a:r>
                      <a:r>
                        <a:rPr lang="en-US" altLang="ja-JP"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*winter season</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502241"/>
                  </a:ext>
                </a:extLst>
              </a:tr>
              <a:tr h="864432">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Down jacket </a:t>
                      </a:r>
                      <a:r>
                        <a:rPr lang="en-US"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*winter season</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(compact and put in your backpack and wear over the jacket when it is cold. with hood), down </a:t>
                      </a:r>
                      <a:r>
                        <a:rPr lang="en-US"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jacket</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800320"/>
                  </a:ext>
                </a:extLst>
              </a:tr>
              <a:tr h="578537">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Water, Thermos water bottle (about 500 ml to 1 liter that can be kept warm)</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47391"/>
                  </a:ext>
                </a:extLst>
              </a:tr>
              <a:tr h="304669">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Chargers for </a:t>
                      </a:r>
                      <a:r>
                        <a:rPr lang="en-US"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smartphones </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793807"/>
                  </a:ext>
                </a:extLst>
              </a:tr>
              <a:tr h="304669">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Masks</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568669"/>
                  </a:ext>
                </a:extLst>
              </a:tr>
              <a:tr h="304669">
                <a:tc>
                  <a:txBody>
                    <a:bodyPr/>
                    <a:lstStyle/>
                    <a:p>
                      <a:pPr algn="l" fontAlgn="ctr"/>
                      <a:r>
                        <a:rPr lang="en-US" sz="900" b="0" i="0" u="none" strike="noStrike">
                          <a:solidFill>
                            <a:srgbClr val="000000"/>
                          </a:solidFill>
                          <a:effectLst/>
                          <a:latin typeface="BIZ UDPゴシック" panose="020B0400000000000000" pitchFamily="50" charset="-128"/>
                          <a:ea typeface="BIZ UDPゴシック" panose="020B0400000000000000" pitchFamily="50" charset="-128"/>
                        </a:rPr>
                        <a:t>Back pack</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830562"/>
                  </a:ext>
                </a:extLst>
              </a:tr>
              <a:tr h="304669">
                <a:tc gridSpan="2">
                  <a:txBody>
                    <a:bodyPr/>
                    <a:lstStyle/>
                    <a:p>
                      <a:pPr algn="ctr" fontAlgn="ctr"/>
                      <a:r>
                        <a:rPr lang="en-US" sz="900" b="0" i="0" u="none" strike="noStrike">
                          <a:solidFill>
                            <a:srgbClr val="000000"/>
                          </a:solidFill>
                          <a:effectLst/>
                          <a:latin typeface="BIZ UDPゴシック" panose="020B0400000000000000" pitchFamily="50" charset="-128"/>
                          <a:ea typeface="BIZ UDPゴシック" panose="020B0400000000000000" pitchFamily="50" charset="-128"/>
                        </a:rPr>
                        <a:t>Things that are more convenient to have</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extLst>
                  <a:ext uri="{0D108BD9-81ED-4DB2-BD59-A6C34878D82A}">
                    <a16:rowId xmlns:a16="http://schemas.microsoft.com/office/drawing/2014/main" val="414075229"/>
                  </a:ext>
                </a:extLst>
              </a:tr>
              <a:tr h="325342">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Handkerchiefs and pocket tissues</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625690"/>
                  </a:ext>
                </a:extLst>
              </a:tr>
              <a:tr h="304669">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"Medicine to prevent sickness</a:t>
                      </a:r>
                      <a:r>
                        <a:rPr lang="en-US"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225960"/>
                  </a:ext>
                </a:extLst>
              </a:tr>
              <a:tr h="304669">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Sunscreen</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171540"/>
                  </a:ext>
                </a:extLst>
              </a:tr>
              <a:tr h="304669">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spare smart phone battery</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206764"/>
                  </a:ext>
                </a:extLst>
              </a:tr>
              <a:tr h="304669">
                <a:tc>
                  <a:txBody>
                    <a:bodyPr/>
                    <a:lstStyle/>
                    <a:p>
                      <a:pPr algn="l"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first aid kit</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790103"/>
                  </a:ext>
                </a:extLst>
              </a:tr>
              <a:tr h="304669">
                <a:tc gridSpan="2">
                  <a:txBody>
                    <a:bodyPr/>
                    <a:lstStyle/>
                    <a:p>
                      <a:pPr algn="ctr" fontAlgn="ct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What we provide</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kumimoji="1" lang="ja-JP" altLang="en-US"/>
                    </a:p>
                  </a:txBody>
                  <a:tcPr/>
                </a:tc>
                <a:extLst>
                  <a:ext uri="{0D108BD9-81ED-4DB2-BD59-A6C34878D82A}">
                    <a16:rowId xmlns:a16="http://schemas.microsoft.com/office/drawing/2014/main" val="1988879437"/>
                  </a:ext>
                </a:extLst>
              </a:tr>
              <a:tr h="457655">
                <a:tc>
                  <a:txBody>
                    <a:bodyPr/>
                    <a:lstStyle/>
                    <a:p>
                      <a:pPr algn="l" fontAlgn="ctr"/>
                      <a:r>
                        <a:rPr lang="en-US"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Admission fee</a:t>
                      </a:r>
                      <a:r>
                        <a:rPr lang="en-US" sz="9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 and activity</a:t>
                      </a:r>
                      <a:r>
                        <a:rPr lang="en-US"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 fee</a:t>
                      </a:r>
                      <a:r>
                        <a:rPr lang="en-US" sz="9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 are included.</a:t>
                      </a:r>
                      <a:endParaRPr lang="en-US" sz="9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en-US" sz="900" b="0" i="0" u="none" strike="noStrike" dirty="0" smtClean="0">
                          <a:solidFill>
                            <a:srgbClr val="000000"/>
                          </a:solidFill>
                          <a:effectLst/>
                          <a:latin typeface="BIZ UDPゴシック" panose="020B0400000000000000" pitchFamily="50" charset="-128"/>
                          <a:ea typeface="BIZ UDPゴシック" panose="020B0400000000000000" pitchFamily="50" charset="-128"/>
                        </a:rPr>
                        <a:t>*Does not include personal souvenirs, food and beverages.</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236" marR="3236" marT="3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99653"/>
                  </a:ext>
                </a:extLst>
              </a:tr>
            </a:tbl>
          </a:graphicData>
        </a:graphic>
      </p:graphicFrame>
      <p:sp>
        <p:nvSpPr>
          <p:cNvPr id="6" name="テキスト ボックス 5">
            <a:extLst>
              <a:ext uri="{FF2B5EF4-FFF2-40B4-BE49-F238E27FC236}">
                <a16:creationId xmlns:a16="http://schemas.microsoft.com/office/drawing/2014/main" id="{ACF4BC3A-4074-4268-999A-C8FB6F074981}"/>
              </a:ext>
            </a:extLst>
          </p:cNvPr>
          <p:cNvSpPr txBox="1"/>
          <p:nvPr/>
        </p:nvSpPr>
        <p:spPr>
          <a:xfrm>
            <a:off x="191126" y="58666"/>
            <a:ext cx="6475748" cy="830997"/>
          </a:xfrm>
          <a:prstGeom prst="rect">
            <a:avLst/>
          </a:prstGeom>
          <a:noFill/>
        </p:spPr>
        <p:txBody>
          <a:bodyPr wrap="square" rtlCol="0">
            <a:spAutoFit/>
          </a:bodyPr>
          <a:lstStyle/>
          <a:p>
            <a:pPr algn="ctr"/>
            <a:r>
              <a:rPr lang="en-US" altLang="ja-JP" sz="1600" dirty="0" smtClean="0"/>
              <a:t>Sapporo Walking Tour – Get to Know Our Unique City and Enjoy Cross-Cultural Experiences with Locals!</a:t>
            </a:r>
          </a:p>
          <a:p>
            <a:pPr algn="ctr"/>
            <a:endParaRPr kumimoji="1" lang="ja-JP" altLang="en-US" sz="1600" dirty="0">
              <a:solidFill>
                <a:srgbClr val="C00000"/>
              </a:solidFill>
            </a:endParaRPr>
          </a:p>
        </p:txBody>
      </p:sp>
    </p:spTree>
    <p:extLst>
      <p:ext uri="{BB962C8B-B14F-4D97-AF65-F5344CB8AC3E}">
        <p14:creationId xmlns:p14="http://schemas.microsoft.com/office/powerpoint/2010/main" val="286392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39" name="正方形/長方形 38">
            <a:extLst>
              <a:ext uri="{FF2B5EF4-FFF2-40B4-BE49-F238E27FC236}">
                <a16:creationId xmlns:a16="http://schemas.microsoft.com/office/drawing/2014/main" id="{B9417A39-99F1-4DCB-9BA3-80DDD1331848}"/>
              </a:ext>
            </a:extLst>
          </p:cNvPr>
          <p:cNvSpPr/>
          <p:nvPr/>
        </p:nvSpPr>
        <p:spPr>
          <a:xfrm>
            <a:off x="625200" y="1272696"/>
            <a:ext cx="5760000" cy="129838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The company is certified by JATA’s Tour Quality Japan Quality Assurance System for Tour Operators.  Our mission is to provide the highest quality services to our clients. We specialize in Japan inbound tours focusing on Hokkaido. </a:t>
            </a:r>
          </a:p>
          <a:p>
            <a:pPr>
              <a:lnSpc>
                <a:spcPts val="1800"/>
              </a:lnSpc>
            </a:pPr>
            <a:r>
              <a:rPr kumimoji="1" lang="ja-JP" altLang="en-US" sz="1200" dirty="0"/>
              <a:t>・</a:t>
            </a:r>
            <a:r>
              <a:rPr kumimoji="1" lang="en-US" altLang="ja-JP" sz="1200" dirty="0"/>
              <a:t>ATTA </a:t>
            </a:r>
            <a:r>
              <a:rPr kumimoji="1" lang="en-US" altLang="ja-JP" sz="1200" dirty="0" smtClean="0"/>
              <a:t>Members</a:t>
            </a:r>
          </a:p>
          <a:p>
            <a:pPr>
              <a:lnSpc>
                <a:spcPts val="1800"/>
              </a:lnSpc>
            </a:pPr>
            <a:r>
              <a:rPr kumimoji="1" lang="ja-JP" altLang="en-US" sz="1200" dirty="0"/>
              <a:t>・</a:t>
            </a:r>
            <a:r>
              <a:rPr kumimoji="1" lang="en-US" altLang="ja-JP" sz="1200" dirty="0"/>
              <a:t>Website for </a:t>
            </a:r>
            <a:r>
              <a:rPr kumimoji="1" lang="en-US" altLang="ja-JP" sz="1200" dirty="0" err="1"/>
              <a:t>B2B</a:t>
            </a:r>
            <a:r>
              <a:rPr kumimoji="1" lang="ja-JP" altLang="en-US" sz="1200" dirty="0"/>
              <a:t>　</a:t>
            </a:r>
            <a:r>
              <a:rPr kumimoji="1" lang="en-US" altLang="ja-JP" sz="1200" dirty="0"/>
              <a:t>https://</a:t>
            </a:r>
            <a:r>
              <a:rPr kumimoji="1" lang="en-US" altLang="ja-JP" sz="1200" dirty="0" err="1"/>
              <a:t>www.dmcjapan-knt.com</a:t>
            </a:r>
            <a:r>
              <a:rPr kumimoji="1" lang="en-US" altLang="ja-JP" sz="1200" dirty="0"/>
              <a:t>/</a:t>
            </a:r>
          </a:p>
          <a:p>
            <a:pPr>
              <a:lnSpc>
                <a:spcPts val="1800"/>
              </a:lnSpc>
            </a:pPr>
            <a:endParaRPr kumimoji="1" lang="en-US" altLang="ja-JP" sz="1200" dirty="0" smtClean="0"/>
          </a:p>
        </p:txBody>
      </p:sp>
      <p:sp>
        <p:nvSpPr>
          <p:cNvPr id="6" name="正方形/長方形 5">
            <a:extLst>
              <a:ext uri="{FF2B5EF4-FFF2-40B4-BE49-F238E27FC236}">
                <a16:creationId xmlns:a16="http://schemas.microsoft.com/office/drawing/2014/main" id="{CEFFD673-F244-40C2-844D-516F6550AF6C}"/>
              </a:ext>
            </a:extLst>
          </p:cNvPr>
          <p:cNvSpPr/>
          <p:nvPr/>
        </p:nvSpPr>
        <p:spPr>
          <a:xfrm>
            <a:off x="251677" y="788673"/>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About us</a:t>
            </a:r>
            <a:endParaRPr kumimoji="1" lang="ja-JP" altLang="en-US" sz="2400" dirty="0"/>
          </a:p>
        </p:txBody>
      </p:sp>
      <p:sp>
        <p:nvSpPr>
          <p:cNvPr id="7" name="正方形/長方形 6">
            <a:extLst>
              <a:ext uri="{FF2B5EF4-FFF2-40B4-BE49-F238E27FC236}">
                <a16:creationId xmlns:a16="http://schemas.microsoft.com/office/drawing/2014/main" id="{CEFFD673-F244-40C2-844D-516F6550AF6C}"/>
              </a:ext>
            </a:extLst>
          </p:cNvPr>
          <p:cNvSpPr/>
          <p:nvPr/>
        </p:nvSpPr>
        <p:spPr>
          <a:xfrm>
            <a:off x="327877" y="3215124"/>
            <a:ext cx="6202245" cy="448107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smtClean="0">
                <a:solidFill>
                  <a:schemeClr val="tx1"/>
                </a:solidFill>
              </a:rPr>
              <a:t>Guides</a:t>
            </a:r>
          </a:p>
          <a:p>
            <a:endParaRPr kumimoji="1" lang="en-US" altLang="ja-JP" sz="1200" dirty="0" smtClean="0">
              <a:solidFill>
                <a:schemeClr val="tx1"/>
              </a:solidFill>
            </a:endParaRPr>
          </a:p>
          <a:p>
            <a:r>
              <a:rPr kumimoji="1" lang="ja-JP" altLang="en-US" sz="1200" dirty="0">
                <a:solidFill>
                  <a:schemeClr val="tx1"/>
                </a:solidFill>
              </a:rPr>
              <a:t>＜</a:t>
            </a:r>
            <a:r>
              <a:rPr kumimoji="1" lang="en-US" altLang="ja-JP" sz="1200" dirty="0">
                <a:solidFill>
                  <a:schemeClr val="tx1"/>
                </a:solidFill>
              </a:rPr>
              <a:t>Guide for the entire tour:  Chie Moue</a:t>
            </a:r>
            <a:r>
              <a:rPr kumimoji="1" lang="ja-JP" altLang="en-US" sz="1200" dirty="0">
                <a:solidFill>
                  <a:schemeClr val="tx1"/>
                </a:solidFill>
              </a:rPr>
              <a:t>＞</a:t>
            </a:r>
          </a:p>
          <a:p>
            <a:r>
              <a:rPr kumimoji="1" lang="en-US" altLang="ja-JP" sz="1200" dirty="0">
                <a:solidFill>
                  <a:schemeClr val="tx1"/>
                </a:solidFill>
              </a:rPr>
              <a:t>English Instructor, National Government Licensed Guide Interpreter, Forest Instructor, Service Industry English Advisor, Wilderness Advanced First Aid (WAFA), Certified Trainer “Leave No Trace</a:t>
            </a:r>
            <a:r>
              <a:rPr kumimoji="1" lang="en-US" altLang="ja-JP" sz="1200" dirty="0" smtClean="0">
                <a:solidFill>
                  <a:schemeClr val="tx1"/>
                </a:solidFill>
              </a:rPr>
              <a:t>”</a:t>
            </a:r>
          </a:p>
          <a:p>
            <a:endParaRPr kumimoji="1" lang="en-US" altLang="ja-JP" sz="1200" dirty="0">
              <a:solidFill>
                <a:schemeClr val="tx1"/>
              </a:solidFill>
            </a:endParaRPr>
          </a:p>
          <a:p>
            <a:r>
              <a:rPr kumimoji="1" lang="en-US" altLang="ja-JP" sz="1200" dirty="0">
                <a:solidFill>
                  <a:schemeClr val="tx1"/>
                </a:solidFill>
              </a:rPr>
              <a:t>Born in 1973 in Fukushima, currently resides in Sapporo. After studies in Forestry and Forest Environmental Education at the Hokkaido Regional Forest Office, learned English teaching methods in Australia. Established “M's English” after working as an English teacher and English Nature Guide in </a:t>
            </a:r>
            <a:r>
              <a:rPr kumimoji="1" lang="en-US" altLang="ja-JP" sz="1200" dirty="0" err="1">
                <a:solidFill>
                  <a:schemeClr val="tx1"/>
                </a:solidFill>
              </a:rPr>
              <a:t>Shiretoko</a:t>
            </a:r>
            <a:r>
              <a:rPr kumimoji="1" lang="en-US" altLang="ja-JP" sz="1200" dirty="0">
                <a:solidFill>
                  <a:schemeClr val="tx1"/>
                </a:solidFill>
              </a:rPr>
              <a:t>. 16 years of experience as an English instructor, and 14 years as a National Government Licensed Guide Interpreter. Presently conducts various seminars and lectures for the service industry, English guides, and the adventure travel and forest industries</a:t>
            </a:r>
            <a:r>
              <a:rPr kumimoji="1" lang="en-US" altLang="ja-JP" sz="1200" dirty="0" smtClean="0">
                <a:solidFill>
                  <a:schemeClr val="tx1"/>
                </a:solidFill>
              </a:rPr>
              <a:t>.</a:t>
            </a:r>
            <a:endParaRPr kumimoji="1" lang="en-US" altLang="ja-JP" sz="1200" dirty="0">
              <a:solidFill>
                <a:schemeClr val="tx1"/>
              </a:solidFill>
            </a:endParaRPr>
          </a:p>
          <a:p>
            <a:endParaRPr kumimoji="1" lang="en-US" altLang="ja-JP" sz="1200" dirty="0">
              <a:solidFill>
                <a:schemeClr val="tx1"/>
              </a:solidFill>
            </a:endParaRPr>
          </a:p>
          <a:p>
            <a:r>
              <a:rPr kumimoji="1" lang="ja-JP" altLang="en-US" sz="1200" dirty="0">
                <a:solidFill>
                  <a:schemeClr val="tx1"/>
                </a:solidFill>
              </a:rPr>
              <a:t>＜</a:t>
            </a:r>
            <a:r>
              <a:rPr kumimoji="1" lang="en-US" altLang="ja-JP" sz="1200" dirty="0">
                <a:solidFill>
                  <a:schemeClr val="tx1"/>
                </a:solidFill>
              </a:rPr>
              <a:t>Local Guide: Mariko Ishikawa</a:t>
            </a:r>
            <a:r>
              <a:rPr kumimoji="1" lang="ja-JP" altLang="en-US" sz="1200" dirty="0">
                <a:solidFill>
                  <a:schemeClr val="tx1"/>
                </a:solidFill>
              </a:rPr>
              <a:t>＞</a:t>
            </a:r>
          </a:p>
          <a:p>
            <a:r>
              <a:rPr kumimoji="1" lang="en-US" altLang="ja-JP" sz="1200" dirty="0">
                <a:solidFill>
                  <a:schemeClr val="tx1"/>
                </a:solidFill>
              </a:rPr>
              <a:t>Born and raised in Sapporo. Cooking instructor specializing in intestinal health (Food Hygiene Manager), Indigo Dye </a:t>
            </a:r>
            <a:r>
              <a:rPr kumimoji="1" lang="en-US" altLang="ja-JP" sz="1200" dirty="0" smtClean="0">
                <a:solidFill>
                  <a:schemeClr val="tx1"/>
                </a:solidFill>
              </a:rPr>
              <a:t>instructor</a:t>
            </a:r>
          </a:p>
          <a:p>
            <a:endParaRPr kumimoji="1" lang="en-US" altLang="ja-JP" sz="1200" dirty="0">
              <a:solidFill>
                <a:schemeClr val="tx1"/>
              </a:solidFill>
            </a:endParaRPr>
          </a:p>
          <a:p>
            <a:r>
              <a:rPr kumimoji="1" lang="en-US" altLang="ja-JP" sz="1200" dirty="0">
                <a:solidFill>
                  <a:schemeClr val="tx1"/>
                </a:solidFill>
              </a:rPr>
              <a:t>Self-studied traditional indigo dye processes in her 60's; currently promoting sustainable indigo dye processes in Hokkaido with fellow indigo scholar Etsuko Kameda.  Further sustainability activities via the promotion of recycling/reusing old kimono in daily life, including the creation of small articles from kimono and indigo cloth for use in promotional </a:t>
            </a:r>
            <a:r>
              <a:rPr kumimoji="1" lang="en-US" altLang="ja-JP" sz="1200" dirty="0" err="1">
                <a:solidFill>
                  <a:schemeClr val="tx1"/>
                </a:solidFill>
              </a:rPr>
              <a:t>activites</a:t>
            </a:r>
            <a:r>
              <a:rPr kumimoji="1" lang="en-US" altLang="ja-JP" sz="1200" dirty="0">
                <a:solidFill>
                  <a:schemeClr val="tx1"/>
                </a:solidFill>
              </a:rPr>
              <a:t>.</a:t>
            </a:r>
          </a:p>
          <a:p>
            <a:r>
              <a:rPr kumimoji="1" lang="en-US" altLang="ja-JP" sz="1200" dirty="0">
                <a:solidFill>
                  <a:schemeClr val="tx1"/>
                </a:solidFill>
              </a:rPr>
              <a:t>Has made her own miso paste for more than 30 years. Holds cooking classes at home, using fermented food to enhance intestinal health</a:t>
            </a:r>
            <a:r>
              <a:rPr kumimoji="1" lang="en-US" altLang="ja-JP" sz="1200" dirty="0" smtClean="0">
                <a:solidFill>
                  <a:schemeClr val="tx1"/>
                </a:solidFill>
              </a:rPr>
              <a:t>.</a:t>
            </a: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p:txBody>
      </p:sp>
      <p:sp>
        <p:nvSpPr>
          <p:cNvPr id="8" name="正方形/長方形 7">
            <a:extLst>
              <a:ext uri="{FF2B5EF4-FFF2-40B4-BE49-F238E27FC236}">
                <a16:creationId xmlns:a16="http://schemas.microsoft.com/office/drawing/2014/main" id="{CEFFD673-F244-40C2-844D-516F6550AF6C}"/>
              </a:ext>
            </a:extLst>
          </p:cNvPr>
          <p:cNvSpPr/>
          <p:nvPr/>
        </p:nvSpPr>
        <p:spPr>
          <a:xfrm>
            <a:off x="7483710" y="4562973"/>
            <a:ext cx="5760000" cy="556274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smtClean="0"/>
              <a:t>Guides</a:t>
            </a:r>
          </a:p>
          <a:p>
            <a:endParaRPr kumimoji="1" lang="en-US" altLang="ja-JP" sz="1200" dirty="0" smtClean="0"/>
          </a:p>
          <a:p>
            <a:r>
              <a:rPr kumimoji="1" lang="ja-JP" altLang="en-US" sz="1200" dirty="0">
                <a:solidFill>
                  <a:srgbClr val="FF0000"/>
                </a:solidFill>
              </a:rPr>
              <a:t>＜</a:t>
            </a:r>
            <a:r>
              <a:rPr kumimoji="1" lang="en-US" altLang="ja-JP" sz="1200" dirty="0">
                <a:solidFill>
                  <a:srgbClr val="FF0000"/>
                </a:solidFill>
              </a:rPr>
              <a:t>Guide for the entire tour:  Chie Moue</a:t>
            </a:r>
            <a:r>
              <a:rPr kumimoji="1" lang="ja-JP" altLang="en-US" sz="1200" dirty="0">
                <a:solidFill>
                  <a:srgbClr val="FF0000"/>
                </a:solidFill>
              </a:rPr>
              <a:t>＞</a:t>
            </a:r>
          </a:p>
          <a:p>
            <a:r>
              <a:rPr kumimoji="1" lang="en-US" altLang="ja-JP" sz="1200" dirty="0">
                <a:solidFill>
                  <a:srgbClr val="FF0000"/>
                </a:solidFill>
              </a:rPr>
              <a:t>English Instructor, National Government Licensed Guide Interpreter, Forest Instructor, Service Industry English Advisor, Wilderness Advanced First Aid (WAFA), Certified Trainer “Leave No Trace”</a:t>
            </a:r>
          </a:p>
          <a:p>
            <a:endParaRPr kumimoji="1" lang="en-US" altLang="ja-JP" sz="1200" dirty="0">
              <a:solidFill>
                <a:srgbClr val="FF0000"/>
              </a:solidFill>
            </a:endParaRPr>
          </a:p>
          <a:p>
            <a:r>
              <a:rPr kumimoji="1" lang="en-US" altLang="ja-JP" sz="1200" dirty="0">
                <a:solidFill>
                  <a:srgbClr val="FF0000"/>
                </a:solidFill>
              </a:rPr>
              <a:t>Born in 1973 in Fukushima, currently resides in Sapporo. After studies in Forestry and Forest Environmental Education at the Hokkaido Regional Forest Office, learned English teaching methods in Australia. Established “M's English” after working as an English teacher and English Nature Guide in </a:t>
            </a:r>
            <a:r>
              <a:rPr kumimoji="1" lang="en-US" altLang="ja-JP" sz="1200" dirty="0" err="1">
                <a:solidFill>
                  <a:srgbClr val="FF0000"/>
                </a:solidFill>
              </a:rPr>
              <a:t>Shiretoko</a:t>
            </a:r>
            <a:r>
              <a:rPr kumimoji="1" lang="en-US" altLang="ja-JP" sz="1200" dirty="0">
                <a:solidFill>
                  <a:srgbClr val="FF0000"/>
                </a:solidFill>
              </a:rPr>
              <a:t>. 16 years of experience as an English instructor, and 14 years as a National Government Licensed Guide Interpreter. Presently conducts various seminars and lectures for the service industry, English guides, and the adventure travel and forest industries</a:t>
            </a:r>
            <a:r>
              <a:rPr kumimoji="1" lang="en-US" altLang="ja-JP" sz="1200" dirty="0" smtClean="0">
                <a:solidFill>
                  <a:srgbClr val="FF0000"/>
                </a:solidFill>
              </a:rPr>
              <a:t>.</a:t>
            </a:r>
            <a:endParaRPr kumimoji="1" lang="en-US" altLang="ja-JP" sz="1200" dirty="0">
              <a:solidFill>
                <a:srgbClr val="FF0000"/>
              </a:solidFill>
            </a:endParaRPr>
          </a:p>
          <a:p>
            <a:endParaRPr kumimoji="1" lang="en-US" altLang="ja-JP" sz="1200" dirty="0">
              <a:solidFill>
                <a:srgbClr val="FF0000"/>
              </a:solidFill>
            </a:endParaRPr>
          </a:p>
          <a:p>
            <a:r>
              <a:rPr kumimoji="1" lang="ja-JP" altLang="en-US" sz="1200" dirty="0">
                <a:solidFill>
                  <a:srgbClr val="FF0000"/>
                </a:solidFill>
              </a:rPr>
              <a:t>＜</a:t>
            </a:r>
            <a:r>
              <a:rPr kumimoji="1" lang="en-US" altLang="ja-JP" sz="1200" dirty="0">
                <a:solidFill>
                  <a:srgbClr val="FF0000"/>
                </a:solidFill>
              </a:rPr>
              <a:t>Local Guide: Mariko Ishikawa</a:t>
            </a:r>
            <a:r>
              <a:rPr kumimoji="1" lang="ja-JP" altLang="en-US" sz="1200" dirty="0">
                <a:solidFill>
                  <a:srgbClr val="FF0000"/>
                </a:solidFill>
              </a:rPr>
              <a:t>＞</a:t>
            </a:r>
          </a:p>
          <a:p>
            <a:r>
              <a:rPr kumimoji="1" lang="en-US" altLang="ja-JP" sz="1200" dirty="0">
                <a:solidFill>
                  <a:srgbClr val="FF0000"/>
                </a:solidFill>
              </a:rPr>
              <a:t>Born and raised in Sapporo. Cooking instructor specializing in intestinal health (Food Hygiene Manager), Indigo Dye instructor</a:t>
            </a:r>
          </a:p>
          <a:p>
            <a:endParaRPr kumimoji="1" lang="en-US" altLang="ja-JP" sz="1200" dirty="0">
              <a:solidFill>
                <a:srgbClr val="FF0000"/>
              </a:solidFill>
            </a:endParaRPr>
          </a:p>
          <a:p>
            <a:r>
              <a:rPr kumimoji="1" lang="en-US" altLang="ja-JP" sz="1200" dirty="0">
                <a:solidFill>
                  <a:srgbClr val="FF0000"/>
                </a:solidFill>
              </a:rPr>
              <a:t>Self-studied traditional indigo dye processes in her 60's; currently promoting sustainable indigo dye processes in Hokkaido with fellow indigo scholar Etsuko Kameda.  Further sustainability activities via the promotion of recycling/reusing old kimono in daily life, including the creation of small articles from kimono and indigo cloth for use in promotional </a:t>
            </a:r>
            <a:r>
              <a:rPr kumimoji="1" lang="en-US" altLang="ja-JP" sz="1200" dirty="0" err="1">
                <a:solidFill>
                  <a:srgbClr val="FF0000"/>
                </a:solidFill>
              </a:rPr>
              <a:t>activites</a:t>
            </a:r>
            <a:r>
              <a:rPr kumimoji="1" lang="en-US" altLang="ja-JP" sz="1200" dirty="0">
                <a:solidFill>
                  <a:srgbClr val="FF0000"/>
                </a:solidFill>
              </a:rPr>
              <a:t>.</a:t>
            </a:r>
          </a:p>
          <a:p>
            <a:r>
              <a:rPr kumimoji="1" lang="en-US" altLang="ja-JP" sz="1200" dirty="0">
                <a:solidFill>
                  <a:srgbClr val="FF0000"/>
                </a:solidFill>
              </a:rPr>
              <a:t>Has made her own miso paste for more than 30 years. Holds cooking classes at home, using fermented food to enhance intestinal health.</a:t>
            </a:r>
          </a:p>
          <a:p>
            <a:endParaRPr kumimoji="1" lang="en-US" altLang="ja-JP" sz="1200" dirty="0">
              <a:solidFill>
                <a:srgbClr val="FF0000"/>
              </a:solidFill>
            </a:endParaRPr>
          </a:p>
          <a:p>
            <a:r>
              <a:rPr kumimoji="1" lang="ja-JP" altLang="en-US" sz="1200" dirty="0">
                <a:solidFill>
                  <a:srgbClr val="FF0000"/>
                </a:solidFill>
              </a:rPr>
              <a:t>＜</a:t>
            </a:r>
            <a:r>
              <a:rPr kumimoji="1" lang="en-US" altLang="ja-JP" sz="1200" dirty="0">
                <a:solidFill>
                  <a:srgbClr val="FF0000"/>
                </a:solidFill>
              </a:rPr>
              <a:t>Activity Guide</a:t>
            </a:r>
            <a:r>
              <a:rPr kumimoji="1" lang="ja-JP" altLang="en-US" sz="1200" dirty="0">
                <a:solidFill>
                  <a:srgbClr val="FF0000"/>
                </a:solidFill>
              </a:rPr>
              <a:t>：</a:t>
            </a:r>
            <a:r>
              <a:rPr kumimoji="1" lang="en-US" altLang="ja-JP" sz="1200" dirty="0" err="1">
                <a:solidFill>
                  <a:srgbClr val="FF0000"/>
                </a:solidFill>
              </a:rPr>
              <a:t>Wataru</a:t>
            </a:r>
            <a:r>
              <a:rPr kumimoji="1" lang="en-US" altLang="ja-JP" sz="1200" dirty="0">
                <a:solidFill>
                  <a:srgbClr val="FF0000"/>
                </a:solidFill>
              </a:rPr>
              <a:t> Nara</a:t>
            </a:r>
            <a:r>
              <a:rPr kumimoji="1" lang="ja-JP" altLang="en-US" sz="1200" dirty="0">
                <a:solidFill>
                  <a:srgbClr val="FF0000"/>
                </a:solidFill>
              </a:rPr>
              <a:t>＞</a:t>
            </a:r>
            <a:r>
              <a:rPr kumimoji="1" lang="en-US" altLang="ja-JP" sz="1200" dirty="0">
                <a:solidFill>
                  <a:srgbClr val="FF0000"/>
                </a:solidFill>
              </a:rPr>
              <a:t>【Days 2 and 3】</a:t>
            </a:r>
          </a:p>
          <a:p>
            <a:endParaRPr kumimoji="1" lang="en-US" altLang="ja-JP" sz="1200" dirty="0">
              <a:solidFill>
                <a:srgbClr val="FF0000"/>
              </a:solidFill>
            </a:endParaRPr>
          </a:p>
          <a:p>
            <a:r>
              <a:rPr kumimoji="1" lang="en-US" altLang="ja-JP" sz="1200" dirty="0">
                <a:solidFill>
                  <a:srgbClr val="FF0000"/>
                </a:solidFill>
              </a:rPr>
              <a:t>Mr. Nara was a member of the Japanese Antarctic Research Expedition, and has traveled to more than 40 different countries.</a:t>
            </a:r>
          </a:p>
          <a:p>
            <a:r>
              <a:rPr kumimoji="1" lang="en-US" altLang="ja-JP" sz="1200" dirty="0">
                <a:solidFill>
                  <a:srgbClr val="FF0000"/>
                </a:solidFill>
              </a:rPr>
              <a:t>Having found a deep fascination in Hokkaido's nature after returning to Japan from his world tours, he opened </a:t>
            </a:r>
            <a:r>
              <a:rPr kumimoji="1" lang="en-US" altLang="ja-JP" sz="1200" dirty="0" err="1">
                <a:solidFill>
                  <a:srgbClr val="FF0000"/>
                </a:solidFill>
              </a:rPr>
              <a:t>SappoLodge</a:t>
            </a:r>
            <a:r>
              <a:rPr kumimoji="1" lang="en-US" altLang="ja-JP" sz="1200" dirty="0">
                <a:solidFill>
                  <a:srgbClr val="FF0000"/>
                </a:solidFill>
              </a:rPr>
              <a:t>, a guest house and dining bar also used as the main base for his guide activities.</a:t>
            </a:r>
          </a:p>
          <a:p>
            <a:r>
              <a:rPr kumimoji="1" lang="en-US" altLang="ja-JP" sz="1200" dirty="0">
                <a:solidFill>
                  <a:srgbClr val="FF0000"/>
                </a:solidFill>
              </a:rPr>
              <a:t>Mr. Nara enjoys all sorts of outdoor lifestyles, especially winter backcountry skiing and snowboarding in powder snow, and summer kayaking, mountain biking and mountain climbing. He also loves eating local gourmet delights.</a:t>
            </a:r>
          </a:p>
          <a:p>
            <a:endParaRPr kumimoji="1" lang="en-US" altLang="ja-JP" sz="1200" dirty="0">
              <a:solidFill>
                <a:srgbClr val="FF0000"/>
              </a:solidFill>
            </a:endParaRPr>
          </a:p>
          <a:p>
            <a:r>
              <a:rPr kumimoji="1" lang="ja-JP" altLang="en-US" sz="1200" dirty="0">
                <a:solidFill>
                  <a:srgbClr val="FF0000"/>
                </a:solidFill>
              </a:rPr>
              <a:t>｛</a:t>
            </a:r>
            <a:r>
              <a:rPr kumimoji="1" lang="en-US" altLang="ja-JP" sz="1200" dirty="0">
                <a:solidFill>
                  <a:srgbClr val="FF0000"/>
                </a:solidFill>
              </a:rPr>
              <a:t>Qualifications</a:t>
            </a:r>
            <a:r>
              <a:rPr kumimoji="1" lang="ja-JP" altLang="en-US" sz="1200" dirty="0">
                <a:solidFill>
                  <a:srgbClr val="FF0000"/>
                </a:solidFill>
              </a:rPr>
              <a:t>｝</a:t>
            </a:r>
          </a:p>
          <a:p>
            <a:r>
              <a:rPr kumimoji="1" lang="en-US" altLang="ja-JP" sz="1200" dirty="0">
                <a:solidFill>
                  <a:srgbClr val="FF0000"/>
                </a:solidFill>
              </a:rPr>
              <a:t>Mountain Guide Stage 1 &amp; Ski Guide Stage 2 certified by the Japan Mountain Guide Association, International Mountain Leader (IML) certified by the Union of International Mountain Leader Associations, Certified General Travel Services Manager</a:t>
            </a:r>
          </a:p>
          <a:p>
            <a:endParaRPr kumimoji="1" lang="en-US" altLang="ja-JP" sz="1200" dirty="0">
              <a:solidFill>
                <a:srgbClr val="FF0000"/>
              </a:solidFill>
            </a:endParaRPr>
          </a:p>
          <a:p>
            <a:endParaRPr kumimoji="1" lang="en-US" altLang="ja-JP" sz="1200" dirty="0">
              <a:solidFill>
                <a:srgbClr val="FF0000"/>
              </a:solidFill>
            </a:endParaRPr>
          </a:p>
          <a:p>
            <a:r>
              <a:rPr kumimoji="1" lang="ja-JP" altLang="en-US" sz="1200" dirty="0">
                <a:solidFill>
                  <a:srgbClr val="FF0000"/>
                </a:solidFill>
              </a:rPr>
              <a:t>｛</a:t>
            </a:r>
            <a:r>
              <a:rPr kumimoji="1" lang="en-US" altLang="ja-JP" sz="1200" dirty="0">
                <a:solidFill>
                  <a:srgbClr val="FF0000"/>
                </a:solidFill>
              </a:rPr>
              <a:t>Career Record</a:t>
            </a:r>
            <a:r>
              <a:rPr kumimoji="1" lang="ja-JP" altLang="en-US" sz="1200" dirty="0">
                <a:solidFill>
                  <a:srgbClr val="FF0000"/>
                </a:solidFill>
              </a:rPr>
              <a:t>｝</a:t>
            </a:r>
          </a:p>
          <a:p>
            <a:endParaRPr kumimoji="1" lang="ja-JP" altLang="en-US" sz="1200" dirty="0">
              <a:solidFill>
                <a:srgbClr val="FF0000"/>
              </a:solidFill>
            </a:endParaRPr>
          </a:p>
          <a:p>
            <a:r>
              <a:rPr kumimoji="1" lang="en-US" altLang="ja-JP" sz="1200" dirty="0">
                <a:solidFill>
                  <a:srgbClr val="FF0000"/>
                </a:solidFill>
              </a:rPr>
              <a:t>1997: Solo mountaineering at Aconcagua, 2000: Downhill from the summit of Mount McKinley, 2001: Kuril, North Kuril, 2002: Aleutian Islands, 2003: Greenland, 2005: Mt. Elbrus, 2006: West Wall of Mt. </a:t>
            </a:r>
            <a:r>
              <a:rPr kumimoji="1" lang="en-US" altLang="ja-JP" sz="1200" dirty="0" err="1">
                <a:solidFill>
                  <a:srgbClr val="FF0000"/>
                </a:solidFill>
              </a:rPr>
              <a:t>Rishiri</a:t>
            </a:r>
            <a:r>
              <a:rPr kumimoji="1" lang="en-US" altLang="ja-JP" sz="1200" dirty="0">
                <a:solidFill>
                  <a:srgbClr val="FF0000"/>
                </a:solidFill>
              </a:rPr>
              <a:t> (mid-winter), 2007: Patagonia (sea kayak &amp; snow boarding), 2011: Member of the 53rd Japanese Antarctic Research Expedition.</a:t>
            </a:r>
          </a:p>
          <a:p>
            <a:endParaRPr kumimoji="1" lang="en-US" altLang="ja-JP" sz="1200" dirty="0">
              <a:solidFill>
                <a:srgbClr val="FF0000"/>
              </a:solidFill>
            </a:endParaRPr>
          </a:p>
          <a:p>
            <a:r>
              <a:rPr kumimoji="1" lang="ja-JP" altLang="en-US" sz="1200" dirty="0">
                <a:solidFill>
                  <a:srgbClr val="FF0000"/>
                </a:solidFill>
              </a:rPr>
              <a:t>＜</a:t>
            </a:r>
            <a:r>
              <a:rPr kumimoji="1" lang="en-US" altLang="ja-JP" sz="1200" dirty="0">
                <a:solidFill>
                  <a:srgbClr val="FF0000"/>
                </a:solidFill>
              </a:rPr>
              <a:t>Activity Support Guide</a:t>
            </a:r>
            <a:r>
              <a:rPr kumimoji="1" lang="ja-JP" altLang="en-US" sz="1200" dirty="0">
                <a:solidFill>
                  <a:srgbClr val="FF0000"/>
                </a:solidFill>
              </a:rPr>
              <a:t>：</a:t>
            </a:r>
            <a:r>
              <a:rPr kumimoji="1" lang="en-US" altLang="ja-JP" sz="1200" dirty="0">
                <a:solidFill>
                  <a:srgbClr val="FF0000"/>
                </a:solidFill>
              </a:rPr>
              <a:t>Yusuke </a:t>
            </a:r>
            <a:r>
              <a:rPr kumimoji="1" lang="en-US" altLang="ja-JP" sz="1200" dirty="0" err="1">
                <a:solidFill>
                  <a:srgbClr val="FF0000"/>
                </a:solidFill>
              </a:rPr>
              <a:t>Kunimi</a:t>
            </a:r>
            <a:r>
              <a:rPr kumimoji="1" lang="ja-JP" altLang="en-US" sz="1200" dirty="0">
                <a:solidFill>
                  <a:srgbClr val="FF0000"/>
                </a:solidFill>
              </a:rPr>
              <a:t>＞</a:t>
            </a:r>
            <a:r>
              <a:rPr kumimoji="1" lang="en-US" altLang="ja-JP" sz="1200" dirty="0">
                <a:solidFill>
                  <a:srgbClr val="FF0000"/>
                </a:solidFill>
              </a:rPr>
              <a:t>【Days 2 and 3】</a:t>
            </a:r>
          </a:p>
          <a:p>
            <a:r>
              <a:rPr kumimoji="1" lang="en-US" altLang="ja-JP" sz="1200" dirty="0">
                <a:solidFill>
                  <a:srgbClr val="FF0000"/>
                </a:solidFill>
              </a:rPr>
              <a:t>Full-time Employee, </a:t>
            </a:r>
            <a:r>
              <a:rPr kumimoji="1" lang="en-US" altLang="ja-JP" sz="1200" dirty="0" err="1">
                <a:solidFill>
                  <a:srgbClr val="FF0000"/>
                </a:solidFill>
              </a:rPr>
              <a:t>Syakotan</a:t>
            </a:r>
            <a:r>
              <a:rPr kumimoji="1" lang="en-US" altLang="ja-JP" sz="1200" dirty="0">
                <a:solidFill>
                  <a:srgbClr val="FF0000"/>
                </a:solidFill>
              </a:rPr>
              <a:t> Outdoor Guide Section (company owned by Mr. Nara)</a:t>
            </a:r>
          </a:p>
          <a:p>
            <a:endParaRPr kumimoji="1" lang="en-US" altLang="ja-JP" sz="1200" dirty="0">
              <a:solidFill>
                <a:srgbClr val="FF0000"/>
              </a:solidFill>
            </a:endParaRPr>
          </a:p>
          <a:p>
            <a:r>
              <a:rPr kumimoji="1" lang="ja-JP" altLang="en-US" sz="1200" dirty="0">
                <a:solidFill>
                  <a:srgbClr val="FF0000"/>
                </a:solidFill>
              </a:rPr>
              <a:t>｛</a:t>
            </a:r>
            <a:r>
              <a:rPr kumimoji="1" lang="en-US" altLang="ja-JP" sz="1200" dirty="0">
                <a:solidFill>
                  <a:srgbClr val="FF0000"/>
                </a:solidFill>
              </a:rPr>
              <a:t>Qualifications</a:t>
            </a:r>
            <a:r>
              <a:rPr kumimoji="1" lang="ja-JP" altLang="en-US" sz="1200" dirty="0">
                <a:solidFill>
                  <a:srgbClr val="FF0000"/>
                </a:solidFill>
              </a:rPr>
              <a:t>｝</a:t>
            </a:r>
          </a:p>
          <a:p>
            <a:r>
              <a:rPr kumimoji="1" lang="en-US" altLang="ja-JP" sz="1200" dirty="0">
                <a:solidFill>
                  <a:srgbClr val="FF0000"/>
                </a:solidFill>
              </a:rPr>
              <a:t>Mountain Climbing Guide Stage 2 certified by the Japan Mountain Guide Association</a:t>
            </a:r>
          </a:p>
          <a:p>
            <a:endParaRPr kumimoji="1" lang="en-US" altLang="ja-JP" sz="1200" dirty="0">
              <a:solidFill>
                <a:srgbClr val="FF0000"/>
              </a:solidFill>
            </a:endParaRPr>
          </a:p>
          <a:p>
            <a:endParaRPr kumimoji="1" lang="en-US" altLang="ja-JP" sz="1200" dirty="0">
              <a:solidFill>
                <a:srgbClr val="FF0000"/>
              </a:solidFill>
            </a:endParaRPr>
          </a:p>
          <a:p>
            <a:r>
              <a:rPr kumimoji="1" lang="ja-JP" altLang="en-US" sz="1200" dirty="0">
                <a:solidFill>
                  <a:srgbClr val="FF0000"/>
                </a:solidFill>
              </a:rPr>
              <a:t>｛</a:t>
            </a:r>
            <a:r>
              <a:rPr kumimoji="1" lang="en-US" altLang="ja-JP" sz="1200" dirty="0">
                <a:solidFill>
                  <a:srgbClr val="FF0000"/>
                </a:solidFill>
              </a:rPr>
              <a:t>Career Record</a:t>
            </a:r>
            <a:r>
              <a:rPr kumimoji="1" lang="ja-JP" altLang="en-US" sz="1200" dirty="0">
                <a:solidFill>
                  <a:srgbClr val="FF0000"/>
                </a:solidFill>
              </a:rPr>
              <a:t>｝</a:t>
            </a:r>
          </a:p>
          <a:p>
            <a:endParaRPr kumimoji="1" lang="ja-JP" altLang="en-US" sz="1200" dirty="0">
              <a:solidFill>
                <a:srgbClr val="FF0000"/>
              </a:solidFill>
            </a:endParaRPr>
          </a:p>
          <a:p>
            <a:r>
              <a:rPr kumimoji="1" lang="en-US" altLang="ja-JP" sz="1200" dirty="0">
                <a:solidFill>
                  <a:srgbClr val="FF0000"/>
                </a:solidFill>
              </a:rPr>
              <a:t>March 2018: Mt. </a:t>
            </a:r>
            <a:r>
              <a:rPr kumimoji="1" lang="en-US" altLang="ja-JP" sz="1200" dirty="0" err="1">
                <a:solidFill>
                  <a:srgbClr val="FF0000"/>
                </a:solidFill>
              </a:rPr>
              <a:t>Rishiri</a:t>
            </a:r>
            <a:r>
              <a:rPr kumimoji="1" lang="en-US" altLang="ja-JP" sz="1200" dirty="0">
                <a:solidFill>
                  <a:srgbClr val="FF0000"/>
                </a:solidFill>
              </a:rPr>
              <a:t>, south wall/downhill via </a:t>
            </a:r>
            <a:r>
              <a:rPr kumimoji="1" lang="en-US" altLang="ja-JP" sz="1200" dirty="0" err="1">
                <a:solidFill>
                  <a:srgbClr val="FF0000"/>
                </a:solidFill>
              </a:rPr>
              <a:t>Maoyani</a:t>
            </a:r>
            <a:r>
              <a:rPr kumimoji="1" lang="en-US" altLang="ja-JP" sz="1200" dirty="0">
                <a:solidFill>
                  <a:srgbClr val="FF0000"/>
                </a:solidFill>
              </a:rPr>
              <a:t>; north-east wall/downhill via </a:t>
            </a:r>
            <a:r>
              <a:rPr kumimoji="1" lang="en-US" altLang="ja-JP" sz="1200" dirty="0" err="1">
                <a:solidFill>
                  <a:srgbClr val="FF0000"/>
                </a:solidFill>
              </a:rPr>
              <a:t>Ochiushinai</a:t>
            </a:r>
            <a:r>
              <a:rPr kumimoji="1" lang="en-US" altLang="ja-JP" sz="1200" dirty="0">
                <a:solidFill>
                  <a:srgbClr val="FF0000"/>
                </a:solidFill>
              </a:rPr>
              <a:t>; and east wall/downhill via </a:t>
            </a:r>
            <a:r>
              <a:rPr kumimoji="1" lang="en-US" altLang="ja-JP" sz="1200" dirty="0" err="1">
                <a:solidFill>
                  <a:srgbClr val="FF0000"/>
                </a:solidFill>
              </a:rPr>
              <a:t>Afutoromanai</a:t>
            </a:r>
            <a:r>
              <a:rPr kumimoji="1" lang="en-US" altLang="ja-JP" sz="1200" dirty="0">
                <a:solidFill>
                  <a:srgbClr val="FF0000"/>
                </a:solidFill>
              </a:rPr>
              <a:t>.</a:t>
            </a:r>
          </a:p>
          <a:p>
            <a:r>
              <a:rPr kumimoji="1" lang="en-US" altLang="ja-JP" sz="1200" dirty="0">
                <a:solidFill>
                  <a:srgbClr val="FF0000"/>
                </a:solidFill>
              </a:rPr>
              <a:t>April, 2018: Climb Candle Rock, Mt. </a:t>
            </a:r>
            <a:r>
              <a:rPr kumimoji="1" lang="en-US" altLang="ja-JP" sz="1200" dirty="0" err="1">
                <a:solidFill>
                  <a:srgbClr val="FF0000"/>
                </a:solidFill>
              </a:rPr>
              <a:t>Rishiri</a:t>
            </a:r>
            <a:endParaRPr kumimoji="1" lang="en-US" altLang="ja-JP" sz="1200" dirty="0">
              <a:solidFill>
                <a:srgbClr val="FF0000"/>
              </a:solidFill>
            </a:endParaRPr>
          </a:p>
          <a:p>
            <a:endParaRPr kumimoji="1" lang="ja-JP" altLang="en-US" sz="1200" dirty="0">
              <a:solidFill>
                <a:srgbClr val="FF0000"/>
              </a:solidFill>
            </a:endParaRPr>
          </a:p>
        </p:txBody>
      </p:sp>
      <p:sp>
        <p:nvSpPr>
          <p:cNvPr id="9" name="テキスト ボックス 8">
            <a:extLst>
              <a:ext uri="{FF2B5EF4-FFF2-40B4-BE49-F238E27FC236}">
                <a16:creationId xmlns:a16="http://schemas.microsoft.com/office/drawing/2014/main" id="{ACF4BC3A-4074-4268-999A-C8FB6F074981}"/>
              </a:ext>
            </a:extLst>
          </p:cNvPr>
          <p:cNvSpPr txBox="1"/>
          <p:nvPr/>
        </p:nvSpPr>
        <p:spPr>
          <a:xfrm>
            <a:off x="191126" y="58666"/>
            <a:ext cx="6475748" cy="830997"/>
          </a:xfrm>
          <a:prstGeom prst="rect">
            <a:avLst/>
          </a:prstGeom>
          <a:noFill/>
        </p:spPr>
        <p:txBody>
          <a:bodyPr wrap="square" rtlCol="0">
            <a:spAutoFit/>
          </a:bodyPr>
          <a:lstStyle/>
          <a:p>
            <a:pPr algn="ctr"/>
            <a:r>
              <a:rPr lang="en-US" altLang="ja-JP" sz="1600" dirty="0" smtClean="0"/>
              <a:t>Sapporo Walking Tour – Get to Know Our Unique City and Enjoy Cross-Cultural Experiences with Locals!</a:t>
            </a:r>
          </a:p>
          <a:p>
            <a:pPr algn="ctr"/>
            <a:endParaRPr kumimoji="1" lang="ja-JP" altLang="en-US" sz="1600" dirty="0">
              <a:solidFill>
                <a:srgbClr val="C00000"/>
              </a:solidFill>
            </a:endParaRPr>
          </a:p>
        </p:txBody>
      </p:sp>
    </p:spTree>
    <p:extLst>
      <p:ext uri="{BB962C8B-B14F-4D97-AF65-F5344CB8AC3E}">
        <p14:creationId xmlns:p14="http://schemas.microsoft.com/office/powerpoint/2010/main" val="3271133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正方形/長方形 5">
            <a:extLst>
              <a:ext uri="{FF2B5EF4-FFF2-40B4-BE49-F238E27FC236}">
                <a16:creationId xmlns:a16="http://schemas.microsoft.com/office/drawing/2014/main" id="{CEFFD673-F244-40C2-844D-516F6550AF6C}"/>
              </a:ext>
            </a:extLst>
          </p:cNvPr>
          <p:cNvSpPr/>
          <p:nvPr/>
        </p:nvSpPr>
        <p:spPr>
          <a:xfrm>
            <a:off x="549000" y="72629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solidFill>
                  <a:schemeClr val="tx1"/>
                </a:solidFill>
              </a:rPr>
              <a:t>Information</a:t>
            </a:r>
            <a:r>
              <a:rPr kumimoji="1" lang="ja-JP" altLang="en-US" sz="2400" dirty="0">
                <a:solidFill>
                  <a:schemeClr val="tx1"/>
                </a:solidFill>
              </a:rPr>
              <a:t> </a:t>
            </a:r>
            <a:r>
              <a:rPr kumimoji="1" lang="en-US" altLang="ja-JP" sz="2400" dirty="0">
                <a:solidFill>
                  <a:schemeClr val="tx1"/>
                </a:solidFill>
              </a:rPr>
              <a:t>and</a:t>
            </a:r>
            <a:r>
              <a:rPr kumimoji="1" lang="ja-JP" altLang="en-US" sz="2400" dirty="0">
                <a:solidFill>
                  <a:schemeClr val="tx1"/>
                </a:solidFill>
              </a:rPr>
              <a:t> </a:t>
            </a:r>
            <a:r>
              <a:rPr kumimoji="1" lang="en-US" altLang="ja-JP" sz="2400" dirty="0">
                <a:solidFill>
                  <a:schemeClr val="tx1"/>
                </a:solidFill>
              </a:rPr>
              <a:t>Requirements</a:t>
            </a:r>
          </a:p>
        </p:txBody>
      </p:sp>
      <p:sp>
        <p:nvSpPr>
          <p:cNvPr id="9" name="正方形/長方形 8">
            <a:extLst>
              <a:ext uri="{FF2B5EF4-FFF2-40B4-BE49-F238E27FC236}">
                <a16:creationId xmlns:a16="http://schemas.microsoft.com/office/drawing/2014/main" id="{AE243CD9-0137-4C16-BC0E-6B0F0654B8AA}"/>
              </a:ext>
            </a:extLst>
          </p:cNvPr>
          <p:cNvSpPr/>
          <p:nvPr/>
        </p:nvSpPr>
        <p:spPr>
          <a:xfrm>
            <a:off x="549000" y="2208981"/>
            <a:ext cx="5760000" cy="32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Emergency Response Plan</a:t>
            </a:r>
            <a:endParaRPr kumimoji="1" lang="ja-JP" altLang="en-US" sz="1400" b="1" dirty="0"/>
          </a:p>
        </p:txBody>
      </p:sp>
      <p:sp>
        <p:nvSpPr>
          <p:cNvPr id="10" name="正方形/長方形 9">
            <a:extLst>
              <a:ext uri="{FF2B5EF4-FFF2-40B4-BE49-F238E27FC236}">
                <a16:creationId xmlns:a16="http://schemas.microsoft.com/office/drawing/2014/main" id="{0399712A-4BCB-4B00-903A-6DC23223527A}"/>
              </a:ext>
            </a:extLst>
          </p:cNvPr>
          <p:cNvSpPr/>
          <p:nvPr/>
        </p:nvSpPr>
        <p:spPr>
          <a:xfrm>
            <a:off x="549000" y="2468620"/>
            <a:ext cx="5760000" cy="72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400" dirty="0" smtClean="0"/>
              <a:t>・</a:t>
            </a:r>
            <a:r>
              <a:rPr lang="en-US" altLang="ja-JP" sz="1400" dirty="0"/>
              <a:t>Completed  First Aid Training </a:t>
            </a:r>
            <a:r>
              <a:rPr lang="en-US" altLang="ja-JP" sz="1400" dirty="0" smtClean="0"/>
              <a:t>（</a:t>
            </a:r>
            <a:r>
              <a:rPr lang="en-US" altLang="ja-JP" sz="1400" dirty="0"/>
              <a:t>Basic First Aid Class such as CPR or AED, injury treatment (treat or transport) for broken bones and sprains, treatments for heatstroke, hypothermia, bee stings and allergies including anaphylactic shock,  outdoor emergency response training for simulated scenes, such as communication, treatment and transportation)</a:t>
            </a:r>
            <a:endParaRPr lang="ja-JP" altLang="ja-JP" sz="1400" dirty="0"/>
          </a:p>
          <a:p>
            <a:r>
              <a:rPr lang="en-US" altLang="ja-JP" sz="1400" dirty="0"/>
              <a:t>・Practice sessions at the beginning of each guiding season (summer and winter).</a:t>
            </a:r>
            <a:endParaRPr lang="ja-JP" altLang="ja-JP" sz="1400" dirty="0"/>
          </a:p>
        </p:txBody>
      </p:sp>
      <p:sp>
        <p:nvSpPr>
          <p:cNvPr id="11" name="正方形/長方形 10">
            <a:extLst>
              <a:ext uri="{FF2B5EF4-FFF2-40B4-BE49-F238E27FC236}">
                <a16:creationId xmlns:a16="http://schemas.microsoft.com/office/drawing/2014/main" id="{50C4133F-10B5-458D-B100-89AE3F952951}"/>
              </a:ext>
            </a:extLst>
          </p:cNvPr>
          <p:cNvSpPr/>
          <p:nvPr/>
        </p:nvSpPr>
        <p:spPr>
          <a:xfrm>
            <a:off x="549000" y="1189330"/>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Dietary Restrictions</a:t>
            </a:r>
            <a:endParaRPr kumimoji="1" lang="ja-JP" altLang="en-US" sz="1400" b="1" dirty="0"/>
          </a:p>
        </p:txBody>
      </p:sp>
      <p:sp>
        <p:nvSpPr>
          <p:cNvPr id="41" name="テキスト ボックス 40">
            <a:extLst>
              <a:ext uri="{FF2B5EF4-FFF2-40B4-BE49-F238E27FC236}">
                <a16:creationId xmlns:a16="http://schemas.microsoft.com/office/drawing/2014/main" id="{D8709940-C101-43D1-91FC-A0D36EA4CCAE}"/>
              </a:ext>
            </a:extLst>
          </p:cNvPr>
          <p:cNvSpPr txBox="1"/>
          <p:nvPr/>
        </p:nvSpPr>
        <p:spPr>
          <a:xfrm>
            <a:off x="7468300" y="1536854"/>
            <a:ext cx="2520000" cy="461665"/>
          </a:xfrm>
          <a:prstGeom prst="accentCallout1">
            <a:avLst>
              <a:gd name="adj1" fmla="val 18750"/>
              <a:gd name="adj2" fmla="val -8333"/>
              <a:gd name="adj3" fmla="val 18037"/>
              <a:gd name="adj4" fmla="val -20440"/>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食事に関する情報、アレルギー、ベジタリアンへの対応など</a:t>
            </a:r>
            <a:endParaRPr kumimoji="1" lang="en-US" altLang="ja-JP" sz="1200" dirty="0">
              <a:solidFill>
                <a:schemeClr val="accent2">
                  <a:lumMod val="75000"/>
                </a:schemeClr>
              </a:solidFill>
            </a:endParaRPr>
          </a:p>
        </p:txBody>
      </p:sp>
      <p:sp>
        <p:nvSpPr>
          <p:cNvPr id="43" name="テキスト ボックス 42">
            <a:extLst>
              <a:ext uri="{FF2B5EF4-FFF2-40B4-BE49-F238E27FC236}">
                <a16:creationId xmlns:a16="http://schemas.microsoft.com/office/drawing/2014/main" id="{E9BD64A9-1137-4846-8B3E-E482B4A0FCE5}"/>
              </a:ext>
            </a:extLst>
          </p:cNvPr>
          <p:cNvSpPr txBox="1"/>
          <p:nvPr/>
        </p:nvSpPr>
        <p:spPr>
          <a:xfrm>
            <a:off x="7468300" y="2747087"/>
            <a:ext cx="2520000" cy="584775"/>
          </a:xfrm>
          <a:prstGeom prst="accentCallout1">
            <a:avLst>
              <a:gd name="adj1" fmla="val 18750"/>
              <a:gd name="adj2" fmla="val -8333"/>
              <a:gd name="adj3" fmla="val 21467"/>
              <a:gd name="adj4" fmla="val -21241"/>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緊急事態への対応など</a:t>
            </a:r>
            <a:endParaRPr kumimoji="1" lang="en-US" altLang="ja-JP" sz="1200" dirty="0">
              <a:solidFill>
                <a:schemeClr val="accent2">
                  <a:lumMod val="75000"/>
                </a:schemeClr>
              </a:solidFill>
            </a:endParaRPr>
          </a:p>
          <a:p>
            <a:r>
              <a:rPr kumimoji="1" lang="ja-JP" altLang="en-US" sz="1000" dirty="0">
                <a:solidFill>
                  <a:schemeClr val="tx1"/>
                </a:solidFill>
              </a:rPr>
              <a:t>社の体制、緊急対応計画書の有無、実践経験等を記載</a:t>
            </a:r>
            <a:endParaRPr kumimoji="1" lang="en-US" altLang="ja-JP" sz="1000" dirty="0">
              <a:solidFill>
                <a:schemeClr val="tx1"/>
              </a:solidFill>
            </a:endParaRPr>
          </a:p>
        </p:txBody>
      </p:sp>
      <p:sp>
        <p:nvSpPr>
          <p:cNvPr id="16" name="テキスト ボックス 15">
            <a:extLst>
              <a:ext uri="{FF2B5EF4-FFF2-40B4-BE49-F238E27FC236}">
                <a16:creationId xmlns:a16="http://schemas.microsoft.com/office/drawing/2014/main" id="{E8A9660D-27BE-4341-B7BD-20AC0E6F3EB8}"/>
              </a:ext>
            </a:extLst>
          </p:cNvPr>
          <p:cNvSpPr txBox="1"/>
          <p:nvPr/>
        </p:nvSpPr>
        <p:spPr>
          <a:xfrm>
            <a:off x="7468300" y="3888726"/>
            <a:ext cx="2520000" cy="892552"/>
          </a:xfrm>
          <a:prstGeom prst="accentCallout1">
            <a:avLst>
              <a:gd name="adj1" fmla="val 18750"/>
              <a:gd name="adj2" fmla="val -8333"/>
              <a:gd name="adj3" fmla="val 19895"/>
              <a:gd name="adj4" fmla="val -22124"/>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その他の付加情報があれば記載</a:t>
            </a:r>
            <a:endParaRPr kumimoji="1" lang="en-US" altLang="ja-JP" sz="1200" dirty="0">
              <a:solidFill>
                <a:schemeClr val="accent2">
                  <a:lumMod val="75000"/>
                </a:schemeClr>
              </a:solidFill>
            </a:endParaRPr>
          </a:p>
          <a:p>
            <a:r>
              <a:rPr kumimoji="1" lang="ja-JP" altLang="en-US" sz="1000" dirty="0">
                <a:solidFill>
                  <a:schemeClr val="tx1"/>
                </a:solidFill>
              </a:rPr>
              <a:t>例えば、サイクリングや登山であれば、高低差が分かるような、</a:t>
            </a:r>
            <a:r>
              <a:rPr kumimoji="1" lang="en-US" altLang="ja-JP" sz="1000" dirty="0">
                <a:solidFill>
                  <a:schemeClr val="tx1"/>
                </a:solidFill>
              </a:rPr>
              <a:t>Route Planner</a:t>
            </a:r>
            <a:r>
              <a:rPr kumimoji="1" lang="ja-JP" altLang="en-US" sz="1000" dirty="0">
                <a:solidFill>
                  <a:schemeClr val="tx1"/>
                </a:solidFill>
              </a:rPr>
              <a:t>による</a:t>
            </a:r>
            <a:r>
              <a:rPr kumimoji="1" lang="en-US" altLang="ja-JP" sz="1000" dirty="0">
                <a:solidFill>
                  <a:schemeClr val="tx1"/>
                </a:solidFill>
              </a:rPr>
              <a:t>Elevation</a:t>
            </a:r>
            <a:r>
              <a:rPr kumimoji="1" lang="ja-JP" altLang="en-US" sz="1000" dirty="0">
                <a:solidFill>
                  <a:schemeClr val="tx1"/>
                </a:solidFill>
              </a:rPr>
              <a:t>図を添付してルートを理解しやすく説明する等もおすすめです。</a:t>
            </a:r>
            <a:endParaRPr kumimoji="1" lang="en-US" altLang="ja-JP" sz="1000" dirty="0">
              <a:solidFill>
                <a:schemeClr val="accent2">
                  <a:lumMod val="75000"/>
                </a:schemeClr>
              </a:solidFill>
            </a:endParaRPr>
          </a:p>
        </p:txBody>
      </p:sp>
      <p:sp>
        <p:nvSpPr>
          <p:cNvPr id="15" name="正方形/長方形 14">
            <a:extLst>
              <a:ext uri="{FF2B5EF4-FFF2-40B4-BE49-F238E27FC236}">
                <a16:creationId xmlns:a16="http://schemas.microsoft.com/office/drawing/2014/main" id="{D941EA85-B885-4331-8856-620B2EF8993B}"/>
              </a:ext>
            </a:extLst>
          </p:cNvPr>
          <p:cNvSpPr/>
          <p:nvPr/>
        </p:nvSpPr>
        <p:spPr>
          <a:xfrm>
            <a:off x="549000" y="1516411"/>
            <a:ext cx="5760000" cy="30666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We provide special meals for participants with </a:t>
            </a:r>
            <a:r>
              <a:rPr kumimoji="1" lang="en-US" altLang="ja-JP" sz="1200" dirty="0" smtClean="0"/>
              <a:t>allergies upon </a:t>
            </a:r>
            <a:r>
              <a:rPr kumimoji="1" lang="en-US" altLang="ja-JP" sz="1200" dirty="0"/>
              <a:t>advance request</a:t>
            </a:r>
            <a:r>
              <a:rPr kumimoji="1" lang="en-US" altLang="ja-JP" sz="1200" dirty="0" smtClean="0"/>
              <a:t>.</a:t>
            </a:r>
            <a:endParaRPr kumimoji="1" lang="en-US" altLang="ja-JP" sz="1200" dirty="0"/>
          </a:p>
        </p:txBody>
      </p:sp>
      <p:sp>
        <p:nvSpPr>
          <p:cNvPr id="13" name="正方形/長方形 12"/>
          <p:cNvSpPr/>
          <p:nvPr/>
        </p:nvSpPr>
        <p:spPr>
          <a:xfrm>
            <a:off x="263599" y="4022185"/>
            <a:ext cx="6438378" cy="1815882"/>
          </a:xfrm>
          <a:prstGeom prst="rect">
            <a:avLst/>
          </a:prstGeom>
        </p:spPr>
        <p:txBody>
          <a:bodyPr wrap="square">
            <a:spAutoFit/>
          </a:bodyPr>
          <a:lstStyle/>
          <a:p>
            <a:pPr algn="ctr"/>
            <a:r>
              <a:rPr lang="en-US" altLang="ja-JP" sz="1400" dirty="0" smtClean="0"/>
              <a:t>&lt;Operation Flow&gt;</a:t>
            </a:r>
          </a:p>
          <a:p>
            <a:pPr algn="ctr"/>
            <a:r>
              <a:rPr lang="en-US" altLang="ja-JP" sz="1400" dirty="0" smtClean="0"/>
              <a:t>Tour </a:t>
            </a:r>
            <a:r>
              <a:rPr lang="en-US" altLang="ja-JP" sz="1400" dirty="0"/>
              <a:t>Guide</a:t>
            </a:r>
          </a:p>
          <a:p>
            <a:pPr algn="ctr"/>
            <a:r>
              <a:rPr lang="en-US" altLang="ja-JP" sz="1400" dirty="0"/>
              <a:t>↓</a:t>
            </a:r>
          </a:p>
          <a:p>
            <a:pPr algn="ctr"/>
            <a:r>
              <a:rPr lang="en-US" altLang="ja-JP" sz="1400" dirty="0"/>
              <a:t>Tour Leader, Embassies and Consulates in Japan, Insurance Companies, Hospitals, etc.</a:t>
            </a:r>
          </a:p>
          <a:p>
            <a:pPr algn="ctr"/>
            <a:r>
              <a:rPr lang="en-US" altLang="ja-JP" sz="1400" dirty="0"/>
              <a:t>↓</a:t>
            </a:r>
          </a:p>
          <a:p>
            <a:pPr algn="ctr"/>
            <a:r>
              <a:rPr lang="en-US" altLang="ja-JP" sz="1400" dirty="0"/>
              <a:t>Accident Management Headquarters, Risk Management Office</a:t>
            </a:r>
          </a:p>
          <a:p>
            <a:pPr algn="ctr"/>
            <a:r>
              <a:rPr lang="en-US" altLang="ja-JP" sz="1400" dirty="0"/>
              <a:t>↓</a:t>
            </a:r>
          </a:p>
          <a:p>
            <a:pPr algn="ctr"/>
            <a:r>
              <a:rPr lang="en-US" altLang="ja-JP" sz="1400" dirty="0"/>
              <a:t>CEO, Company President</a:t>
            </a:r>
          </a:p>
        </p:txBody>
      </p:sp>
      <p:sp>
        <p:nvSpPr>
          <p:cNvPr id="12" name="正方形/長方形 11">
            <a:extLst>
              <a:ext uri="{FF2B5EF4-FFF2-40B4-BE49-F238E27FC236}">
                <a16:creationId xmlns:a16="http://schemas.microsoft.com/office/drawing/2014/main" id="{CEFFD673-F244-40C2-844D-516F6550AF6C}"/>
              </a:ext>
            </a:extLst>
          </p:cNvPr>
          <p:cNvSpPr/>
          <p:nvPr/>
        </p:nvSpPr>
        <p:spPr>
          <a:xfrm>
            <a:off x="426056" y="611071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Reservation &amp; Cancellation Policy</a:t>
            </a:r>
            <a:endParaRPr kumimoji="1" lang="ja-JP" altLang="en-US" sz="2400" dirty="0"/>
          </a:p>
        </p:txBody>
      </p:sp>
      <p:sp>
        <p:nvSpPr>
          <p:cNvPr id="14" name="正方形/長方形 13">
            <a:extLst>
              <a:ext uri="{FF2B5EF4-FFF2-40B4-BE49-F238E27FC236}">
                <a16:creationId xmlns:a16="http://schemas.microsoft.com/office/drawing/2014/main" id="{AE243CD9-0137-4C16-BC0E-6B0F0654B8AA}"/>
              </a:ext>
            </a:extLst>
          </p:cNvPr>
          <p:cNvSpPr/>
          <p:nvPr/>
        </p:nvSpPr>
        <p:spPr>
          <a:xfrm>
            <a:off x="401604" y="7895438"/>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Cancellation</a:t>
            </a:r>
            <a:endParaRPr kumimoji="1" lang="ja-JP" altLang="en-US" sz="1400" b="1" dirty="0"/>
          </a:p>
        </p:txBody>
      </p:sp>
      <p:sp>
        <p:nvSpPr>
          <p:cNvPr id="17" name="正方形/長方形 16">
            <a:extLst>
              <a:ext uri="{FF2B5EF4-FFF2-40B4-BE49-F238E27FC236}">
                <a16:creationId xmlns:a16="http://schemas.microsoft.com/office/drawing/2014/main" id="{0399712A-4BCB-4B00-903A-6DC23223527A}"/>
              </a:ext>
            </a:extLst>
          </p:cNvPr>
          <p:cNvSpPr/>
          <p:nvPr/>
        </p:nvSpPr>
        <p:spPr>
          <a:xfrm>
            <a:off x="413830" y="8240240"/>
            <a:ext cx="5760000" cy="50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200" dirty="0"/>
              <a:t>Cancellation Policy / 10% : 1 month Before Departure</a:t>
            </a:r>
          </a:p>
          <a:p>
            <a:r>
              <a:rPr lang="en-US" altLang="ja-JP" sz="1200" dirty="0" smtClean="0"/>
              <a:t>20</a:t>
            </a:r>
            <a:r>
              <a:rPr lang="en-US" altLang="ja-JP" sz="1200" dirty="0"/>
              <a:t>%: 21 Days Before Departure</a:t>
            </a:r>
          </a:p>
          <a:p>
            <a:r>
              <a:rPr lang="en-US" altLang="ja-JP" sz="1200" dirty="0"/>
              <a:t>30% : 15 Days Before Departure</a:t>
            </a:r>
          </a:p>
          <a:p>
            <a:r>
              <a:rPr lang="en-US" altLang="ja-JP" sz="1200" dirty="0"/>
              <a:t>50% : 1 Week Before Departure</a:t>
            </a:r>
          </a:p>
          <a:p>
            <a:r>
              <a:rPr lang="en-US" altLang="ja-JP" sz="1200" dirty="0"/>
              <a:t>80% : Less Than 1 Week</a:t>
            </a:r>
          </a:p>
        </p:txBody>
      </p:sp>
      <p:sp>
        <p:nvSpPr>
          <p:cNvPr id="18" name="正方形/長方形 17">
            <a:extLst>
              <a:ext uri="{FF2B5EF4-FFF2-40B4-BE49-F238E27FC236}">
                <a16:creationId xmlns:a16="http://schemas.microsoft.com/office/drawing/2014/main" id="{65F2FC84-9918-497C-99B0-2A4B584D080E}"/>
              </a:ext>
            </a:extLst>
          </p:cNvPr>
          <p:cNvSpPr/>
          <p:nvPr/>
        </p:nvSpPr>
        <p:spPr>
          <a:xfrm>
            <a:off x="413830" y="6532704"/>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Payment Methods</a:t>
            </a:r>
            <a:endParaRPr kumimoji="1" lang="ja-JP" altLang="en-US" sz="1400" b="1" dirty="0"/>
          </a:p>
        </p:txBody>
      </p:sp>
      <p:sp>
        <p:nvSpPr>
          <p:cNvPr id="19" name="正方形/長方形 18">
            <a:extLst>
              <a:ext uri="{FF2B5EF4-FFF2-40B4-BE49-F238E27FC236}">
                <a16:creationId xmlns:a16="http://schemas.microsoft.com/office/drawing/2014/main" id="{2A8C122C-220B-4928-AAD1-4FD5B7AA271F}"/>
              </a:ext>
            </a:extLst>
          </p:cNvPr>
          <p:cNvSpPr/>
          <p:nvPr/>
        </p:nvSpPr>
        <p:spPr>
          <a:xfrm>
            <a:off x="413830" y="6812780"/>
            <a:ext cx="5760000" cy="720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We will send a booking confirmation by email with an invoice requesting </a:t>
            </a:r>
            <a:r>
              <a:rPr kumimoji="1" lang="en-US" altLang="ja-JP" sz="1200" dirty="0" smtClean="0"/>
              <a:t>10% </a:t>
            </a:r>
            <a:r>
              <a:rPr kumimoji="1" lang="en-US" altLang="ja-JP" sz="1200" dirty="0"/>
              <a:t>deposit </a:t>
            </a:r>
            <a:r>
              <a:rPr kumimoji="1" lang="en-US" altLang="ja-JP" sz="1200" dirty="0" smtClean="0"/>
              <a:t>per </a:t>
            </a:r>
            <a:r>
              <a:rPr kumimoji="1" lang="en-US" altLang="ja-JP" sz="1200" dirty="0"/>
              <a:t>person due within 2 weeks of invoice date. The remaining balance is due 2</a:t>
            </a:r>
          </a:p>
          <a:p>
            <a:pPr>
              <a:lnSpc>
                <a:spcPts val="1800"/>
              </a:lnSpc>
            </a:pPr>
            <a:r>
              <a:rPr kumimoji="1" lang="en-US" altLang="ja-JP" sz="1200" dirty="0"/>
              <a:t>weeks prior to arrival. If </a:t>
            </a:r>
            <a:r>
              <a:rPr kumimoji="1" lang="en-US" altLang="ja-JP" sz="1200" dirty="0" smtClean="0"/>
              <a:t>KNT Hokkaido </a:t>
            </a:r>
            <a:r>
              <a:rPr kumimoji="1" lang="en-US" altLang="ja-JP" sz="1200" dirty="0"/>
              <a:t>has not received deposit amount by the due date,</a:t>
            </a:r>
          </a:p>
          <a:p>
            <a:pPr>
              <a:lnSpc>
                <a:spcPts val="1800"/>
              </a:lnSpc>
            </a:pPr>
            <a:r>
              <a:rPr kumimoji="1" lang="en-US" altLang="ja-JP" sz="1200" dirty="0"/>
              <a:t>the booking will be cancelled.</a:t>
            </a:r>
          </a:p>
        </p:txBody>
      </p:sp>
      <p:sp>
        <p:nvSpPr>
          <p:cNvPr id="20" name="テキスト ボックス 19">
            <a:extLst>
              <a:ext uri="{FF2B5EF4-FFF2-40B4-BE49-F238E27FC236}">
                <a16:creationId xmlns:a16="http://schemas.microsoft.com/office/drawing/2014/main" id="{ACF4BC3A-4074-4268-999A-C8FB6F074981}"/>
              </a:ext>
            </a:extLst>
          </p:cNvPr>
          <p:cNvSpPr txBox="1"/>
          <p:nvPr/>
        </p:nvSpPr>
        <p:spPr>
          <a:xfrm>
            <a:off x="191126" y="58666"/>
            <a:ext cx="6475748" cy="830997"/>
          </a:xfrm>
          <a:prstGeom prst="rect">
            <a:avLst/>
          </a:prstGeom>
          <a:noFill/>
        </p:spPr>
        <p:txBody>
          <a:bodyPr wrap="square" rtlCol="0">
            <a:spAutoFit/>
          </a:bodyPr>
          <a:lstStyle/>
          <a:p>
            <a:pPr algn="ctr"/>
            <a:r>
              <a:rPr lang="en-US" altLang="ja-JP" sz="1600" dirty="0" smtClean="0"/>
              <a:t>Sapporo Walking Tour – Get to Know Our Unique City and Enjoy Cross-Cultural Experiences with Locals!</a:t>
            </a:r>
          </a:p>
          <a:p>
            <a:pPr algn="ctr"/>
            <a:endParaRPr kumimoji="1" lang="ja-JP" altLang="en-US" sz="1600" dirty="0">
              <a:solidFill>
                <a:srgbClr val="C00000"/>
              </a:solidFill>
            </a:endParaRPr>
          </a:p>
        </p:txBody>
      </p:sp>
    </p:spTree>
    <p:extLst>
      <p:ext uri="{BB962C8B-B14F-4D97-AF65-F5344CB8AC3E}">
        <p14:creationId xmlns:p14="http://schemas.microsoft.com/office/powerpoint/2010/main" val="983369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724661F-6778-4C7D-90FC-D73ADB88B333}"/>
              </a:ext>
            </a:extLst>
          </p:cNvPr>
          <p:cNvCxnSpPr>
            <a:cxnSpLocks/>
          </p:cNvCxnSpPr>
          <p:nvPr/>
        </p:nvCxnSpPr>
        <p:spPr>
          <a:xfrm>
            <a:off x="549000" y="628650"/>
            <a:ext cx="5760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1" name="正方形/長方形 10">
            <a:extLst>
              <a:ext uri="{FF2B5EF4-FFF2-40B4-BE49-F238E27FC236}">
                <a16:creationId xmlns:a16="http://schemas.microsoft.com/office/drawing/2014/main" id="{30B0DB75-1DB7-49F2-A4B8-7648C96DD90F}"/>
              </a:ext>
            </a:extLst>
          </p:cNvPr>
          <p:cNvSpPr/>
          <p:nvPr/>
        </p:nvSpPr>
        <p:spPr>
          <a:xfrm>
            <a:off x="484387" y="8325771"/>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Tour Operator</a:t>
            </a:r>
            <a:r>
              <a:rPr kumimoji="1" lang="ja-JP" altLang="en-US" sz="1400" b="1" dirty="0"/>
              <a:t> </a:t>
            </a:r>
            <a:r>
              <a:rPr kumimoji="1" lang="en-US" altLang="ja-JP" sz="1400" b="1" dirty="0"/>
              <a:t>/</a:t>
            </a:r>
            <a:r>
              <a:rPr kumimoji="1" lang="ja-JP" altLang="en-US" sz="1400" b="1" dirty="0"/>
              <a:t> </a:t>
            </a:r>
            <a:r>
              <a:rPr kumimoji="1" lang="en-US" altLang="ja-JP" sz="1400" b="1" dirty="0"/>
              <a:t>Contact</a:t>
            </a:r>
            <a:endParaRPr kumimoji="1" lang="ja-JP" altLang="en-US" sz="1400" b="1" dirty="0"/>
          </a:p>
        </p:txBody>
      </p:sp>
      <p:cxnSp>
        <p:nvCxnSpPr>
          <p:cNvPr id="33" name="直線コネクタ 32">
            <a:extLst>
              <a:ext uri="{FF2B5EF4-FFF2-40B4-BE49-F238E27FC236}">
                <a16:creationId xmlns:a16="http://schemas.microsoft.com/office/drawing/2014/main" id="{AAFE7C0D-1C15-4B33-8E3D-C881C6D5CAD3}"/>
              </a:ext>
            </a:extLst>
          </p:cNvPr>
          <p:cNvCxnSpPr>
            <a:cxnSpLocks/>
          </p:cNvCxnSpPr>
          <p:nvPr/>
        </p:nvCxnSpPr>
        <p:spPr>
          <a:xfrm>
            <a:off x="549000" y="8306761"/>
            <a:ext cx="5760000" cy="0"/>
          </a:xfrm>
          <a:prstGeom prst="line">
            <a:avLst/>
          </a:prstGeom>
          <a:ln w="3175">
            <a:prstDash val="sysDash"/>
          </a:ln>
        </p:spPr>
        <p:style>
          <a:lnRef idx="3">
            <a:schemeClr val="accent6"/>
          </a:lnRef>
          <a:fillRef idx="0">
            <a:schemeClr val="accent6"/>
          </a:fillRef>
          <a:effectRef idx="2">
            <a:schemeClr val="accent6"/>
          </a:effectRef>
          <a:fontRef idx="minor">
            <a:schemeClr val="tx1"/>
          </a:fontRef>
        </p:style>
      </p:cxnSp>
      <p:sp>
        <p:nvSpPr>
          <p:cNvPr id="41" name="テキスト ボックス 40">
            <a:extLst>
              <a:ext uri="{FF2B5EF4-FFF2-40B4-BE49-F238E27FC236}">
                <a16:creationId xmlns:a16="http://schemas.microsoft.com/office/drawing/2014/main" id="{3933BDC2-7E35-40E8-A854-BB292EBD1789}"/>
              </a:ext>
            </a:extLst>
          </p:cNvPr>
          <p:cNvSpPr txBox="1"/>
          <p:nvPr/>
        </p:nvSpPr>
        <p:spPr>
          <a:xfrm>
            <a:off x="7597500" y="1534204"/>
            <a:ext cx="2520000" cy="720000"/>
          </a:xfrm>
          <a:prstGeom prst="accentCallout1">
            <a:avLst>
              <a:gd name="adj1" fmla="val 18750"/>
              <a:gd name="adj2" fmla="val -8333"/>
              <a:gd name="adj3" fmla="val 18540"/>
              <a:gd name="adj4" fmla="val -22501"/>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支払方法</a:t>
            </a:r>
            <a:endParaRPr kumimoji="1" lang="en-US" altLang="ja-JP" sz="1200" dirty="0">
              <a:solidFill>
                <a:schemeClr val="accent2">
                  <a:lumMod val="75000"/>
                </a:schemeClr>
              </a:solidFill>
            </a:endParaRPr>
          </a:p>
          <a:p>
            <a:r>
              <a:rPr lang="ja-JP" altLang="ja-JP" sz="1000" dirty="0"/>
              <a:t>支払い方法の一覧を記載（クレジットカード、</a:t>
            </a:r>
            <a:r>
              <a:rPr lang="en-US" altLang="ja-JP" sz="1000" dirty="0"/>
              <a:t>PayPal</a:t>
            </a:r>
            <a:r>
              <a:rPr lang="ja-JP" altLang="ja-JP" sz="1000" dirty="0"/>
              <a:t>などの電子決済システム、電信送金）</a:t>
            </a:r>
            <a:endParaRPr kumimoji="1" lang="en-US" altLang="ja-JP" sz="1000" dirty="0">
              <a:solidFill>
                <a:schemeClr val="accent2">
                  <a:lumMod val="75000"/>
                </a:schemeClr>
              </a:solidFill>
            </a:endParaRPr>
          </a:p>
        </p:txBody>
      </p:sp>
      <p:sp>
        <p:nvSpPr>
          <p:cNvPr id="43" name="テキスト ボックス 42">
            <a:extLst>
              <a:ext uri="{FF2B5EF4-FFF2-40B4-BE49-F238E27FC236}">
                <a16:creationId xmlns:a16="http://schemas.microsoft.com/office/drawing/2014/main" id="{43FB6D9A-A20D-462B-8E06-48B8CBC37443}"/>
              </a:ext>
            </a:extLst>
          </p:cNvPr>
          <p:cNvSpPr txBox="1"/>
          <p:nvPr/>
        </p:nvSpPr>
        <p:spPr>
          <a:xfrm>
            <a:off x="7597500" y="2570483"/>
            <a:ext cx="2520000" cy="276999"/>
          </a:xfrm>
          <a:prstGeom prst="accentCallout1">
            <a:avLst>
              <a:gd name="adj1" fmla="val 18750"/>
              <a:gd name="adj2" fmla="val -8333"/>
              <a:gd name="adj3" fmla="val 17364"/>
              <a:gd name="adj4" fmla="val -22047"/>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取消条件</a:t>
            </a:r>
            <a:endParaRPr kumimoji="1" lang="en-US" altLang="ja-JP" sz="1200" dirty="0">
              <a:solidFill>
                <a:schemeClr val="accent2">
                  <a:lumMod val="75000"/>
                </a:schemeClr>
              </a:solidFill>
            </a:endParaRPr>
          </a:p>
        </p:txBody>
      </p:sp>
      <p:sp>
        <p:nvSpPr>
          <p:cNvPr id="45" name="テキスト ボックス 44">
            <a:extLst>
              <a:ext uri="{FF2B5EF4-FFF2-40B4-BE49-F238E27FC236}">
                <a16:creationId xmlns:a16="http://schemas.microsoft.com/office/drawing/2014/main" id="{0DC05C97-7C9B-4663-9CF3-A75E5633590B}"/>
              </a:ext>
            </a:extLst>
          </p:cNvPr>
          <p:cNvSpPr txBox="1"/>
          <p:nvPr/>
        </p:nvSpPr>
        <p:spPr>
          <a:xfrm>
            <a:off x="7597500" y="4561851"/>
            <a:ext cx="2520000" cy="276999"/>
          </a:xfrm>
          <a:prstGeom prst="accentCallout1">
            <a:avLst>
              <a:gd name="adj1" fmla="val 18750"/>
              <a:gd name="adj2" fmla="val -8333"/>
              <a:gd name="adj3" fmla="val 21949"/>
              <a:gd name="adj4" fmla="val -23257"/>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免責事項</a:t>
            </a:r>
            <a:endParaRPr kumimoji="1" lang="en-US" altLang="ja-JP" sz="1200" dirty="0">
              <a:solidFill>
                <a:schemeClr val="accent2">
                  <a:lumMod val="75000"/>
                </a:schemeClr>
              </a:solidFill>
            </a:endParaRPr>
          </a:p>
        </p:txBody>
      </p:sp>
      <p:sp>
        <p:nvSpPr>
          <p:cNvPr id="47" name="テキスト ボックス 46">
            <a:extLst>
              <a:ext uri="{FF2B5EF4-FFF2-40B4-BE49-F238E27FC236}">
                <a16:creationId xmlns:a16="http://schemas.microsoft.com/office/drawing/2014/main" id="{AE2C51B4-25D6-4451-B83C-44C8326E283E}"/>
              </a:ext>
            </a:extLst>
          </p:cNvPr>
          <p:cNvSpPr txBox="1"/>
          <p:nvPr/>
        </p:nvSpPr>
        <p:spPr>
          <a:xfrm>
            <a:off x="7597500" y="6432906"/>
            <a:ext cx="2520000" cy="276999"/>
          </a:xfrm>
          <a:prstGeom prst="accentCallout1">
            <a:avLst>
              <a:gd name="adj1" fmla="val 18750"/>
              <a:gd name="adj2" fmla="val -8333"/>
              <a:gd name="adj3" fmla="val 17364"/>
              <a:gd name="adj4" fmla="val -23357"/>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協力事業者</a:t>
            </a:r>
            <a:endParaRPr kumimoji="1" lang="en-US" altLang="ja-JP" sz="1200" dirty="0">
              <a:solidFill>
                <a:schemeClr val="accent2">
                  <a:lumMod val="75000"/>
                </a:schemeClr>
              </a:solidFill>
            </a:endParaRPr>
          </a:p>
        </p:txBody>
      </p:sp>
      <p:sp>
        <p:nvSpPr>
          <p:cNvPr id="49" name="テキスト ボックス 48">
            <a:extLst>
              <a:ext uri="{FF2B5EF4-FFF2-40B4-BE49-F238E27FC236}">
                <a16:creationId xmlns:a16="http://schemas.microsoft.com/office/drawing/2014/main" id="{C334EF52-8A50-4B6B-9EE8-05D3E4914E9D}"/>
              </a:ext>
            </a:extLst>
          </p:cNvPr>
          <p:cNvSpPr txBox="1"/>
          <p:nvPr/>
        </p:nvSpPr>
        <p:spPr>
          <a:xfrm>
            <a:off x="7597500" y="7423286"/>
            <a:ext cx="2520000" cy="276999"/>
          </a:xfrm>
          <a:prstGeom prst="accentCallout1">
            <a:avLst>
              <a:gd name="adj1" fmla="val 18750"/>
              <a:gd name="adj2" fmla="val -8333"/>
              <a:gd name="adj3" fmla="val 21949"/>
              <a:gd name="adj4" fmla="val -25272"/>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accent2">
                    <a:lumMod val="75000"/>
                  </a:schemeClr>
                </a:solidFill>
              </a:rPr>
              <a:t>ツアー催行者・連絡先</a:t>
            </a:r>
            <a:endParaRPr kumimoji="1" lang="en-US" altLang="ja-JP" sz="1200" dirty="0">
              <a:solidFill>
                <a:schemeClr val="accent2">
                  <a:lumMod val="75000"/>
                </a:schemeClr>
              </a:solidFill>
            </a:endParaRPr>
          </a:p>
        </p:txBody>
      </p:sp>
      <p:sp>
        <p:nvSpPr>
          <p:cNvPr id="25" name="正方形/長方形 24">
            <a:extLst>
              <a:ext uri="{FF2B5EF4-FFF2-40B4-BE49-F238E27FC236}">
                <a16:creationId xmlns:a16="http://schemas.microsoft.com/office/drawing/2014/main" id="{CEFFD673-F244-40C2-844D-516F6550AF6C}"/>
              </a:ext>
            </a:extLst>
          </p:cNvPr>
          <p:cNvSpPr/>
          <p:nvPr/>
        </p:nvSpPr>
        <p:spPr>
          <a:xfrm>
            <a:off x="549000" y="715103"/>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a:t>Disclaimer</a:t>
            </a:r>
            <a:endParaRPr kumimoji="1" lang="ja-JP" altLang="en-US" sz="2400" dirty="0"/>
          </a:p>
        </p:txBody>
      </p:sp>
      <p:sp>
        <p:nvSpPr>
          <p:cNvPr id="26" name="正方形/長方形 25">
            <a:extLst>
              <a:ext uri="{FF2B5EF4-FFF2-40B4-BE49-F238E27FC236}">
                <a16:creationId xmlns:a16="http://schemas.microsoft.com/office/drawing/2014/main" id="{C3226D8A-1689-4154-A685-314A990547F8}"/>
              </a:ext>
            </a:extLst>
          </p:cNvPr>
          <p:cNvSpPr/>
          <p:nvPr/>
        </p:nvSpPr>
        <p:spPr>
          <a:xfrm>
            <a:off x="549000" y="1071443"/>
            <a:ext cx="5760000" cy="3240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t>Disclaimer</a:t>
            </a:r>
            <a:endParaRPr kumimoji="1" lang="ja-JP" altLang="en-US" sz="1400" b="1" dirty="0"/>
          </a:p>
        </p:txBody>
      </p:sp>
      <p:sp>
        <p:nvSpPr>
          <p:cNvPr id="27" name="正方形/長方形 26">
            <a:extLst>
              <a:ext uri="{FF2B5EF4-FFF2-40B4-BE49-F238E27FC236}">
                <a16:creationId xmlns:a16="http://schemas.microsoft.com/office/drawing/2014/main" id="{46434573-0357-4F8F-9611-6CB07DAD4111}"/>
              </a:ext>
            </a:extLst>
          </p:cNvPr>
          <p:cNvSpPr/>
          <p:nvPr/>
        </p:nvSpPr>
        <p:spPr>
          <a:xfrm>
            <a:off x="484387" y="1307741"/>
            <a:ext cx="5824613" cy="485587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000" dirty="0"/>
              <a:t>We are not liable or responsible for any damages or injuries caused by the following actions and/or reasons</a:t>
            </a:r>
            <a:r>
              <a:rPr kumimoji="1" lang="en-US" altLang="ja-JP" sz="1000" dirty="0" smtClean="0"/>
              <a:t>:</a:t>
            </a:r>
            <a:endParaRPr kumimoji="1" lang="en-US" altLang="ja-JP" sz="1000" dirty="0"/>
          </a:p>
          <a:p>
            <a:pPr>
              <a:lnSpc>
                <a:spcPts val="1800"/>
              </a:lnSpc>
            </a:pPr>
            <a:r>
              <a:rPr kumimoji="1" lang="ja-JP" altLang="en-US" sz="1000" dirty="0"/>
              <a:t>・</a:t>
            </a:r>
            <a:r>
              <a:rPr kumimoji="1" lang="en-US" altLang="ja-JP" sz="1000" dirty="0"/>
              <a:t>Willful or gross negligence caused by insurance policy holders, other insured persons </a:t>
            </a:r>
          </a:p>
          <a:p>
            <a:pPr>
              <a:lnSpc>
                <a:spcPts val="1800"/>
              </a:lnSpc>
            </a:pPr>
            <a:r>
              <a:rPr kumimoji="1" lang="en-US" altLang="ja-JP" sz="1000" dirty="0"/>
              <a:t>    and insurance beneficiaries</a:t>
            </a:r>
          </a:p>
          <a:p>
            <a:pPr>
              <a:lnSpc>
                <a:spcPts val="1800"/>
              </a:lnSpc>
            </a:pPr>
            <a:r>
              <a:rPr kumimoji="1" lang="ja-JP" altLang="en-US" sz="1000" dirty="0"/>
              <a:t>・</a:t>
            </a:r>
            <a:r>
              <a:rPr kumimoji="1" lang="en-US" altLang="ja-JP" sz="1000" dirty="0"/>
              <a:t>Fights, suicides and criminal behavior</a:t>
            </a:r>
          </a:p>
          <a:p>
            <a:pPr>
              <a:lnSpc>
                <a:spcPts val="1800"/>
              </a:lnSpc>
            </a:pPr>
            <a:r>
              <a:rPr kumimoji="1" lang="ja-JP" altLang="en-US" sz="1000" dirty="0"/>
              <a:t>・</a:t>
            </a:r>
            <a:r>
              <a:rPr kumimoji="1" lang="en-US" altLang="ja-JP" sz="1000" dirty="0"/>
              <a:t>Traffic accidents whether or not drivers are insured, the driving of motorcycles without  </a:t>
            </a:r>
          </a:p>
          <a:p>
            <a:pPr>
              <a:lnSpc>
                <a:spcPts val="1800"/>
              </a:lnSpc>
            </a:pPr>
            <a:r>
              <a:rPr kumimoji="1" lang="en-US" altLang="ja-JP" sz="1000" dirty="0"/>
              <a:t>     licenses, driving under the influence of alcohol and/or drugs, whether prescription or </a:t>
            </a:r>
          </a:p>
          <a:p>
            <a:pPr>
              <a:lnSpc>
                <a:spcPts val="1800"/>
              </a:lnSpc>
            </a:pPr>
            <a:r>
              <a:rPr kumimoji="1" lang="en-US" altLang="ja-JP" sz="1000" dirty="0"/>
              <a:t>     illegal</a:t>
            </a:r>
          </a:p>
          <a:p>
            <a:pPr>
              <a:lnSpc>
                <a:spcPts val="1800"/>
              </a:lnSpc>
            </a:pPr>
            <a:r>
              <a:rPr kumimoji="1" lang="ja-JP" altLang="en-US" sz="1000" dirty="0"/>
              <a:t>・</a:t>
            </a:r>
            <a:r>
              <a:rPr kumimoji="1" lang="en-US" altLang="ja-JP" sz="1000" dirty="0"/>
              <a:t>Brain and other diseases, insanity</a:t>
            </a:r>
          </a:p>
          <a:p>
            <a:pPr>
              <a:lnSpc>
                <a:spcPts val="1800"/>
              </a:lnSpc>
            </a:pPr>
            <a:r>
              <a:rPr kumimoji="1" lang="ja-JP" altLang="en-US" sz="1000" dirty="0"/>
              <a:t>・</a:t>
            </a:r>
            <a:r>
              <a:rPr kumimoji="1" lang="en-US" altLang="ja-JP" sz="1000" dirty="0"/>
              <a:t>Pregnancy, childbirth, premature birth, abortion</a:t>
            </a:r>
          </a:p>
          <a:p>
            <a:pPr>
              <a:lnSpc>
                <a:spcPts val="1800"/>
              </a:lnSpc>
            </a:pPr>
            <a:r>
              <a:rPr kumimoji="1" lang="ja-JP" altLang="en-US" sz="1000" dirty="0"/>
              <a:t>・</a:t>
            </a:r>
            <a:r>
              <a:rPr kumimoji="1" lang="en-US" altLang="ja-JP" sz="1000" dirty="0"/>
              <a:t>Surgical operations (except for accidents caused by us)</a:t>
            </a:r>
          </a:p>
          <a:p>
            <a:pPr>
              <a:lnSpc>
                <a:spcPts val="1800"/>
              </a:lnSpc>
            </a:pPr>
            <a:r>
              <a:rPr kumimoji="1" lang="ja-JP" altLang="en-US" sz="1000" dirty="0"/>
              <a:t>・</a:t>
            </a:r>
            <a:r>
              <a:rPr kumimoji="1" lang="en-US" altLang="ja-JP" sz="1000" dirty="0"/>
              <a:t>Accidents and riots related to wars and revolutions</a:t>
            </a:r>
          </a:p>
          <a:p>
            <a:pPr>
              <a:lnSpc>
                <a:spcPts val="1800"/>
              </a:lnSpc>
            </a:pPr>
            <a:r>
              <a:rPr kumimoji="1" lang="ja-JP" altLang="en-US" sz="1000" dirty="0"/>
              <a:t>・</a:t>
            </a:r>
            <a:r>
              <a:rPr kumimoji="1" lang="en-US" altLang="ja-JP" sz="1000" dirty="0"/>
              <a:t>Earthquakes, volcanic eruptions, tsunamis, and other Acts of God</a:t>
            </a:r>
          </a:p>
          <a:p>
            <a:pPr>
              <a:lnSpc>
                <a:spcPts val="1800"/>
              </a:lnSpc>
            </a:pPr>
            <a:r>
              <a:rPr kumimoji="1" lang="ja-JP" altLang="en-US" sz="1000" dirty="0"/>
              <a:t>・</a:t>
            </a:r>
            <a:r>
              <a:rPr kumimoji="1" lang="en-US" altLang="ja-JP" sz="1000" dirty="0"/>
              <a:t>Nuclear contamination caused by nuclear accidents</a:t>
            </a:r>
          </a:p>
          <a:p>
            <a:pPr>
              <a:lnSpc>
                <a:spcPts val="1800"/>
              </a:lnSpc>
            </a:pPr>
            <a:r>
              <a:rPr kumimoji="1" lang="ja-JP" altLang="en-US" sz="1000" dirty="0"/>
              <a:t>・</a:t>
            </a:r>
            <a:r>
              <a:rPr kumimoji="1" lang="en-US" altLang="ja-JP" sz="1000" dirty="0"/>
              <a:t>Mountain climbing using tools such as ice axes; rock climbing; luge; bobsled; skeleton </a:t>
            </a:r>
          </a:p>
          <a:p>
            <a:pPr>
              <a:lnSpc>
                <a:spcPts val="1800"/>
              </a:lnSpc>
            </a:pPr>
            <a:r>
              <a:rPr kumimoji="1" lang="en-US" altLang="ja-JP" sz="1000" dirty="0"/>
              <a:t>    sports; flying planes; sky diving; hang gliding; riding super-light powered machines such </a:t>
            </a:r>
          </a:p>
          <a:p>
            <a:pPr>
              <a:lnSpc>
                <a:spcPts val="1800"/>
              </a:lnSpc>
            </a:pPr>
            <a:r>
              <a:rPr kumimoji="1" lang="en-US" altLang="ja-JP" sz="1000" dirty="0"/>
              <a:t>    as motor hang gliders, micro light aircraft, and ultra light aircraft.</a:t>
            </a:r>
          </a:p>
          <a:p>
            <a:pPr>
              <a:lnSpc>
                <a:spcPts val="1800"/>
              </a:lnSpc>
            </a:pPr>
            <a:r>
              <a:rPr kumimoji="1" lang="ja-JP" altLang="en-US" sz="1000" dirty="0"/>
              <a:t>・</a:t>
            </a:r>
            <a:r>
              <a:rPr kumimoji="1" lang="en-US" altLang="ja-JP" sz="1000" dirty="0"/>
              <a:t>Racing, competing, performing and test driving of automobiles, motorcycles, </a:t>
            </a:r>
          </a:p>
          <a:p>
            <a:pPr>
              <a:lnSpc>
                <a:spcPts val="1800"/>
              </a:lnSpc>
            </a:pPr>
            <a:r>
              <a:rPr kumimoji="1" lang="en-US" altLang="ja-JP" sz="1000" dirty="0"/>
              <a:t>    motorboats, etc.</a:t>
            </a:r>
          </a:p>
          <a:p>
            <a:pPr>
              <a:lnSpc>
                <a:spcPts val="1800"/>
              </a:lnSpc>
            </a:pPr>
            <a:r>
              <a:rPr kumimoji="1" lang="ja-JP" altLang="en-US" sz="1000" dirty="0"/>
              <a:t>・</a:t>
            </a:r>
            <a:r>
              <a:rPr kumimoji="1" lang="en-US" altLang="ja-JP" sz="1000" dirty="0"/>
              <a:t>Whiplash or back pain without independent medical proof</a:t>
            </a:r>
            <a:r>
              <a:rPr kumimoji="1" lang="en-US" altLang="ja-JP" sz="1000" dirty="0" smtClean="0"/>
              <a:t>.</a:t>
            </a:r>
          </a:p>
          <a:p>
            <a:pPr>
              <a:lnSpc>
                <a:spcPts val="1800"/>
              </a:lnSpc>
            </a:pPr>
            <a:r>
              <a:rPr kumimoji="1" lang="ja-JP" altLang="en-US" sz="1000" dirty="0"/>
              <a:t>・ </a:t>
            </a:r>
            <a:r>
              <a:rPr kumimoji="1" lang="en-US" altLang="ja-JP" sz="1000" dirty="0" smtClean="0"/>
              <a:t>Willful </a:t>
            </a:r>
            <a:r>
              <a:rPr kumimoji="1" lang="en-US" altLang="ja-JP" sz="1000" dirty="0"/>
              <a:t>or gross negligence caused by you.</a:t>
            </a:r>
          </a:p>
          <a:p>
            <a:pPr>
              <a:lnSpc>
                <a:spcPts val="1800"/>
              </a:lnSpc>
            </a:pPr>
            <a:r>
              <a:rPr kumimoji="1" lang="ja-JP" altLang="en-US" sz="1000" dirty="0"/>
              <a:t>・ </a:t>
            </a:r>
            <a:r>
              <a:rPr kumimoji="1" lang="en-US" altLang="ja-JP" sz="1000" dirty="0" smtClean="0"/>
              <a:t>Liability </a:t>
            </a:r>
            <a:r>
              <a:rPr kumimoji="1" lang="en-US" altLang="ja-JP" sz="1000" dirty="0"/>
              <a:t>for damages directly caused by your performance of duties (damages occurring during your work)</a:t>
            </a:r>
          </a:p>
          <a:p>
            <a:pPr>
              <a:lnSpc>
                <a:spcPts val="1800"/>
              </a:lnSpc>
            </a:pPr>
            <a:r>
              <a:rPr kumimoji="1" lang="ja-JP" altLang="en-US" sz="1000" dirty="0"/>
              <a:t>・ </a:t>
            </a:r>
            <a:r>
              <a:rPr kumimoji="1" lang="en-US" altLang="ja-JP" sz="1000" dirty="0" smtClean="0"/>
              <a:t>Liability </a:t>
            </a:r>
            <a:r>
              <a:rPr kumimoji="1" lang="en-US" altLang="ja-JP" sz="1000" dirty="0"/>
              <a:t>for damages to your consigned goods caused by you (damage to hotel facilities and rooms is however covered</a:t>
            </a:r>
            <a:r>
              <a:rPr kumimoji="1" lang="en-US" altLang="ja-JP" sz="1000" dirty="0" smtClean="0"/>
              <a:t>)</a:t>
            </a:r>
            <a:endParaRPr kumimoji="1" lang="en-US" altLang="ja-JP" sz="1000" dirty="0"/>
          </a:p>
          <a:p>
            <a:pPr>
              <a:lnSpc>
                <a:spcPts val="1800"/>
              </a:lnSpc>
            </a:pPr>
            <a:r>
              <a:rPr kumimoji="1" lang="ja-JP" altLang="en-US" sz="1000" dirty="0"/>
              <a:t>・ </a:t>
            </a:r>
            <a:r>
              <a:rPr kumimoji="1" lang="en-US" altLang="ja-JP" sz="1000" dirty="0" smtClean="0"/>
              <a:t>Liability </a:t>
            </a:r>
            <a:r>
              <a:rPr kumimoji="1" lang="en-US" altLang="ja-JP" sz="1000" dirty="0"/>
              <a:t>for damages caused by your ownership, usage or management of the following items:  vehicles including golf carts and rental cars, motorized bicycles, aircraft, ships including motorboats, and firearms including air guns.</a:t>
            </a:r>
          </a:p>
          <a:p>
            <a:pPr>
              <a:lnSpc>
                <a:spcPts val="1800"/>
              </a:lnSpc>
            </a:pPr>
            <a:r>
              <a:rPr kumimoji="1" lang="ja-JP" altLang="en-US" sz="1000" dirty="0"/>
              <a:t>・ </a:t>
            </a:r>
            <a:r>
              <a:rPr kumimoji="1" lang="en-US" altLang="ja-JP" sz="1000" dirty="0" smtClean="0"/>
              <a:t>Liability </a:t>
            </a:r>
            <a:r>
              <a:rPr kumimoji="1" lang="en-US" altLang="ja-JP" sz="1000" dirty="0"/>
              <a:t>for damages to your family members living at the same address as you, and family members traveling together.</a:t>
            </a:r>
          </a:p>
          <a:p>
            <a:pPr>
              <a:lnSpc>
                <a:spcPts val="1800"/>
              </a:lnSpc>
            </a:pPr>
            <a:r>
              <a:rPr kumimoji="1" lang="ja-JP" altLang="en-US" sz="1000" dirty="0"/>
              <a:t>・ </a:t>
            </a:r>
            <a:r>
              <a:rPr kumimoji="1" lang="en-US" altLang="ja-JP" sz="1000" dirty="0" smtClean="0"/>
              <a:t>Liability </a:t>
            </a:r>
            <a:r>
              <a:rPr kumimoji="1" lang="en-US" altLang="ja-JP" sz="1000" dirty="0"/>
              <a:t>for damages caused by your loss of mental facilities.</a:t>
            </a:r>
          </a:p>
          <a:p>
            <a:pPr>
              <a:lnSpc>
                <a:spcPts val="1800"/>
              </a:lnSpc>
            </a:pPr>
            <a:endParaRPr kumimoji="1" lang="en-US" altLang="ja-JP" sz="1000" dirty="0"/>
          </a:p>
        </p:txBody>
      </p:sp>
      <p:sp>
        <p:nvSpPr>
          <p:cNvPr id="14" name="正方形/長方形 13">
            <a:extLst>
              <a:ext uri="{FF2B5EF4-FFF2-40B4-BE49-F238E27FC236}">
                <a16:creationId xmlns:a16="http://schemas.microsoft.com/office/drawing/2014/main" id="{9EE24AF0-7957-4A3D-96AF-3327E389E2AF}"/>
              </a:ext>
            </a:extLst>
          </p:cNvPr>
          <p:cNvSpPr/>
          <p:nvPr/>
        </p:nvSpPr>
        <p:spPr>
          <a:xfrm>
            <a:off x="549000" y="8593419"/>
            <a:ext cx="6066953" cy="756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1800"/>
              </a:lnSpc>
            </a:pPr>
            <a:r>
              <a:rPr kumimoji="1" lang="en-US" altLang="ja-JP" sz="1200" dirty="0"/>
              <a:t>KNT (Kinki Nippon Tourist Co., Ltd) </a:t>
            </a:r>
            <a:endParaRPr kumimoji="1" lang="en-US" altLang="ja-JP" sz="1200" dirty="0" smtClean="0"/>
          </a:p>
          <a:p>
            <a:pPr>
              <a:lnSpc>
                <a:spcPts val="1800"/>
              </a:lnSpc>
            </a:pPr>
            <a:r>
              <a:rPr kumimoji="1" lang="en-US" altLang="ja-JP" sz="1200" dirty="0" err="1"/>
              <a:t>h-inbound@or.knt-h.co.jp</a:t>
            </a:r>
            <a:endParaRPr kumimoji="1" lang="en-US" altLang="ja-JP" sz="1200" dirty="0" smtClean="0"/>
          </a:p>
          <a:p>
            <a:pPr>
              <a:lnSpc>
                <a:spcPts val="1800"/>
              </a:lnSpc>
            </a:pPr>
            <a:r>
              <a:rPr kumimoji="1" lang="en-US" altLang="ja-JP" sz="1200" dirty="0" err="1" smtClean="0"/>
              <a:t>NX</a:t>
            </a:r>
            <a:r>
              <a:rPr kumimoji="1" lang="en-US" altLang="ja-JP" sz="1200" dirty="0" smtClean="0"/>
              <a:t> </a:t>
            </a:r>
            <a:r>
              <a:rPr kumimoji="1" lang="en-US" altLang="ja-JP" sz="1200" dirty="0"/>
              <a:t>Sapporo Bldg., 6F, 2-1, West2, North3, Chuo-</a:t>
            </a:r>
            <a:r>
              <a:rPr kumimoji="1" lang="en-US" altLang="ja-JP" sz="1200" dirty="0" err="1"/>
              <a:t>ku</a:t>
            </a:r>
            <a:r>
              <a:rPr kumimoji="1" lang="en-US" altLang="ja-JP" sz="1200" dirty="0"/>
              <a:t>, Sapporo, Hokkaido 060-0003, Japan</a:t>
            </a:r>
          </a:p>
        </p:txBody>
      </p:sp>
      <p:sp>
        <p:nvSpPr>
          <p:cNvPr id="15" name="テキスト ボックス 14">
            <a:extLst>
              <a:ext uri="{FF2B5EF4-FFF2-40B4-BE49-F238E27FC236}">
                <a16:creationId xmlns:a16="http://schemas.microsoft.com/office/drawing/2014/main" id="{ACF4BC3A-4074-4268-999A-C8FB6F074981}"/>
              </a:ext>
            </a:extLst>
          </p:cNvPr>
          <p:cNvSpPr txBox="1"/>
          <p:nvPr/>
        </p:nvSpPr>
        <p:spPr>
          <a:xfrm>
            <a:off x="191126" y="58666"/>
            <a:ext cx="6475748" cy="830997"/>
          </a:xfrm>
          <a:prstGeom prst="rect">
            <a:avLst/>
          </a:prstGeom>
          <a:noFill/>
        </p:spPr>
        <p:txBody>
          <a:bodyPr wrap="square" rtlCol="0">
            <a:spAutoFit/>
          </a:bodyPr>
          <a:lstStyle/>
          <a:p>
            <a:pPr algn="ctr"/>
            <a:r>
              <a:rPr lang="en-US" altLang="ja-JP" sz="1600" dirty="0" smtClean="0"/>
              <a:t>Sapporo Walking Tour – Get to Know Our Unique City and Enjoy Cross-Cultural Experiences with Locals!</a:t>
            </a:r>
          </a:p>
          <a:p>
            <a:pPr algn="ctr"/>
            <a:endParaRPr kumimoji="1" lang="ja-JP" altLang="en-US" sz="1600" dirty="0">
              <a:solidFill>
                <a:srgbClr val="C00000"/>
              </a:solidFill>
            </a:endParaRPr>
          </a:p>
        </p:txBody>
      </p:sp>
    </p:spTree>
    <p:extLst>
      <p:ext uri="{BB962C8B-B14F-4D97-AF65-F5344CB8AC3E}">
        <p14:creationId xmlns:p14="http://schemas.microsoft.com/office/powerpoint/2010/main" val="641612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游ゴシック Light"/>
        <a:cs typeface=""/>
      </a:majorFont>
      <a:minorFont>
        <a:latin typeface="Calibri"/>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3621</TotalTime>
  <Words>2890</Words>
  <Application>Microsoft Office PowerPoint</Application>
  <PresentationFormat>A4 210 x 297 mm</PresentationFormat>
  <Paragraphs>268</Paragraphs>
  <Slides>8</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BIZ UDPゴシック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石橋 静枝</dc:creator>
  <cp:lastModifiedBy>knt</cp:lastModifiedBy>
  <cp:revision>226</cp:revision>
  <cp:lastPrinted>2020-11-11T08:45:11Z</cp:lastPrinted>
  <dcterms:created xsi:type="dcterms:W3CDTF">2020-11-11T06:29:34Z</dcterms:created>
  <dcterms:modified xsi:type="dcterms:W3CDTF">2023-02-17T08:58:08Z</dcterms:modified>
</cp:coreProperties>
</file>