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4"/>
  </p:notesMasterIdLst>
  <p:sldIdLst>
    <p:sldId id="258" r:id="rId2"/>
    <p:sldId id="256" r:id="rId3"/>
    <p:sldId id="277" r:id="rId4"/>
    <p:sldId id="259" r:id="rId5"/>
    <p:sldId id="261" r:id="rId6"/>
    <p:sldId id="279" r:id="rId7"/>
    <p:sldId id="263" r:id="rId8"/>
    <p:sldId id="266" r:id="rId9"/>
    <p:sldId id="280" r:id="rId10"/>
    <p:sldId id="281" r:id="rId11"/>
    <p:sldId id="276" r:id="rId12"/>
    <p:sldId id="275" r:id="rId13"/>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00" autoAdjust="0"/>
    <p:restoredTop sz="94238" autoAdjust="0"/>
  </p:normalViewPr>
  <p:slideViewPr>
    <p:cSldViewPr snapToGrid="0">
      <p:cViewPr>
        <p:scale>
          <a:sx n="100" d="100"/>
          <a:sy n="100" d="100"/>
        </p:scale>
        <p:origin x="192" y="-9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D8E5859F-2070-493C-A437-090F5DA714CF}" type="datetimeFigureOut">
              <a:rPr kumimoji="1" lang="ja-JP" altLang="en-US" smtClean="0"/>
              <a:t>2023/2/17</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AE42F937-15F7-48B6-930D-719A69ABDD34}" type="slidenum">
              <a:rPr kumimoji="1" lang="ja-JP" altLang="en-US" smtClean="0"/>
              <a:t>‹#›</a:t>
            </a:fld>
            <a:endParaRPr kumimoji="1" lang="ja-JP" altLang="en-US"/>
          </a:p>
        </p:txBody>
      </p:sp>
    </p:spTree>
    <p:extLst>
      <p:ext uri="{BB962C8B-B14F-4D97-AF65-F5344CB8AC3E}">
        <p14:creationId xmlns:p14="http://schemas.microsoft.com/office/powerpoint/2010/main" val="32099630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42F937-15F7-48B6-930D-719A69ABDD34}" type="slidenum">
              <a:rPr kumimoji="1" lang="ja-JP" altLang="en-US" smtClean="0"/>
              <a:t>2</a:t>
            </a:fld>
            <a:endParaRPr kumimoji="1" lang="ja-JP" altLang="en-US"/>
          </a:p>
        </p:txBody>
      </p:sp>
    </p:spTree>
    <p:extLst>
      <p:ext uri="{BB962C8B-B14F-4D97-AF65-F5344CB8AC3E}">
        <p14:creationId xmlns:p14="http://schemas.microsoft.com/office/powerpoint/2010/main" val="3188771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F7CCDBB-7F75-4FB8-94D4-CE91FC4A4D12}" type="datetime1">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r>
              <a:rPr kumimoji="1" lang="it-IT" altLang="ja-JP"/>
              <a:t>ATWS 2021</a:t>
            </a:r>
            <a:endParaRPr kumimoji="1" lang="ja-JP" altLang="en-US"/>
          </a:p>
        </p:txBody>
      </p:sp>
      <p:sp>
        <p:nvSpPr>
          <p:cNvPr id="6" name="Slide Number Placeholder 5"/>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2020014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B697003-338F-411A-AD79-F8CAE91571C7}" type="datetime1">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r>
              <a:rPr kumimoji="1" lang="it-IT" altLang="ja-JP"/>
              <a:t>ATWS 2021</a:t>
            </a:r>
            <a:endParaRPr kumimoji="1" lang="ja-JP" altLang="en-US"/>
          </a:p>
        </p:txBody>
      </p:sp>
      <p:sp>
        <p:nvSpPr>
          <p:cNvPr id="6" name="Slide Number Placeholder 5"/>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277034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B9DD1C-07DE-4812-B566-44FAB18C3324}" type="datetime1">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r>
              <a:rPr kumimoji="1" lang="it-IT" altLang="ja-JP"/>
              <a:t>ATWS 2021</a:t>
            </a:r>
            <a:endParaRPr kumimoji="1" lang="ja-JP" altLang="en-US"/>
          </a:p>
        </p:txBody>
      </p:sp>
      <p:sp>
        <p:nvSpPr>
          <p:cNvPr id="6" name="Slide Number Placeholder 5"/>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248471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8512618-6261-4191-99CE-457380876511}" type="datetime1">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r>
              <a:rPr kumimoji="1" lang="it-IT" altLang="ja-JP"/>
              <a:t>ATWS 2021</a:t>
            </a:r>
            <a:endParaRPr kumimoji="1" lang="ja-JP" altLang="en-US"/>
          </a:p>
        </p:txBody>
      </p:sp>
      <p:sp>
        <p:nvSpPr>
          <p:cNvPr id="6" name="Slide Number Placeholder 5"/>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268300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9C90266-7E4A-42ED-A424-77CFF5155227}" type="datetime1">
              <a:rPr kumimoji="1" lang="ja-JP" altLang="en-US" smtClean="0"/>
              <a:t>2023/2/17</a:t>
            </a:fld>
            <a:endParaRPr kumimoji="1" lang="ja-JP" altLang="en-US"/>
          </a:p>
        </p:txBody>
      </p:sp>
      <p:sp>
        <p:nvSpPr>
          <p:cNvPr id="5" name="Footer Placeholder 4"/>
          <p:cNvSpPr>
            <a:spLocks noGrp="1"/>
          </p:cNvSpPr>
          <p:nvPr>
            <p:ph type="ftr" sz="quarter" idx="11"/>
          </p:nvPr>
        </p:nvSpPr>
        <p:spPr/>
        <p:txBody>
          <a:bodyPr/>
          <a:lstStyle/>
          <a:p>
            <a:r>
              <a:rPr kumimoji="1" lang="it-IT" altLang="ja-JP"/>
              <a:t>ATWS 2021</a:t>
            </a:r>
            <a:endParaRPr kumimoji="1" lang="ja-JP" altLang="en-US"/>
          </a:p>
        </p:txBody>
      </p:sp>
      <p:sp>
        <p:nvSpPr>
          <p:cNvPr id="6" name="Slide Number Placeholder 5"/>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288685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0DE094A-80AF-4445-BA2B-6A07B3030584}" type="datetime1">
              <a:rPr kumimoji="1" lang="ja-JP" altLang="en-US" smtClean="0"/>
              <a:t>2023/2/17</a:t>
            </a:fld>
            <a:endParaRPr kumimoji="1" lang="ja-JP" altLang="en-US"/>
          </a:p>
        </p:txBody>
      </p:sp>
      <p:sp>
        <p:nvSpPr>
          <p:cNvPr id="6" name="Footer Placeholder 5"/>
          <p:cNvSpPr>
            <a:spLocks noGrp="1"/>
          </p:cNvSpPr>
          <p:nvPr>
            <p:ph type="ftr" sz="quarter" idx="11"/>
          </p:nvPr>
        </p:nvSpPr>
        <p:spPr/>
        <p:txBody>
          <a:bodyPr/>
          <a:lstStyle/>
          <a:p>
            <a:r>
              <a:rPr kumimoji="1" lang="it-IT" altLang="ja-JP"/>
              <a:t>ATWS 2021</a:t>
            </a:r>
            <a:endParaRPr kumimoji="1" lang="ja-JP" altLang="en-US"/>
          </a:p>
        </p:txBody>
      </p:sp>
      <p:sp>
        <p:nvSpPr>
          <p:cNvPr id="7" name="Slide Number Placeholder 6"/>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364399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7157FD5-F1F8-4938-8387-04874155AE15}" type="datetime1">
              <a:rPr kumimoji="1" lang="ja-JP" altLang="en-US" smtClean="0"/>
              <a:t>2023/2/17</a:t>
            </a:fld>
            <a:endParaRPr kumimoji="1" lang="ja-JP" altLang="en-US"/>
          </a:p>
        </p:txBody>
      </p:sp>
      <p:sp>
        <p:nvSpPr>
          <p:cNvPr id="8" name="Footer Placeholder 7"/>
          <p:cNvSpPr>
            <a:spLocks noGrp="1"/>
          </p:cNvSpPr>
          <p:nvPr>
            <p:ph type="ftr" sz="quarter" idx="11"/>
          </p:nvPr>
        </p:nvSpPr>
        <p:spPr/>
        <p:txBody>
          <a:bodyPr/>
          <a:lstStyle/>
          <a:p>
            <a:r>
              <a:rPr kumimoji="1" lang="it-IT" altLang="ja-JP"/>
              <a:t>ATWS 2021</a:t>
            </a:r>
            <a:endParaRPr kumimoji="1" lang="ja-JP" altLang="en-US"/>
          </a:p>
        </p:txBody>
      </p:sp>
      <p:sp>
        <p:nvSpPr>
          <p:cNvPr id="9" name="Slide Number Placeholder 8"/>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141056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44D8F47-FBF6-4BC9-85FA-08B4F5E99F14}" type="datetime1">
              <a:rPr kumimoji="1" lang="ja-JP" altLang="en-US" smtClean="0"/>
              <a:t>2023/2/17</a:t>
            </a:fld>
            <a:endParaRPr kumimoji="1" lang="ja-JP" altLang="en-US"/>
          </a:p>
        </p:txBody>
      </p:sp>
      <p:sp>
        <p:nvSpPr>
          <p:cNvPr id="4" name="Footer Placeholder 3"/>
          <p:cNvSpPr>
            <a:spLocks noGrp="1"/>
          </p:cNvSpPr>
          <p:nvPr>
            <p:ph type="ftr" sz="quarter" idx="11"/>
          </p:nvPr>
        </p:nvSpPr>
        <p:spPr/>
        <p:txBody>
          <a:bodyPr/>
          <a:lstStyle/>
          <a:p>
            <a:r>
              <a:rPr kumimoji="1" lang="it-IT" altLang="ja-JP"/>
              <a:t>ATWS 2021</a:t>
            </a:r>
            <a:endParaRPr kumimoji="1" lang="ja-JP" altLang="en-US"/>
          </a:p>
        </p:txBody>
      </p:sp>
      <p:sp>
        <p:nvSpPr>
          <p:cNvPr id="5" name="Slide Number Placeholder 4"/>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646684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616A0E4C-839F-44AC-A007-A1D1FB331E25}"/>
              </a:ext>
            </a:extLst>
          </p:cNvPr>
          <p:cNvCxnSpPr>
            <a:cxnSpLocks/>
          </p:cNvCxnSpPr>
          <p:nvPr userDrawn="1"/>
        </p:nvCxnSpPr>
        <p:spPr>
          <a:xfrm>
            <a:off x="549000" y="944880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6" name="スライド番号プレースホルダー 10">
            <a:extLst>
              <a:ext uri="{FF2B5EF4-FFF2-40B4-BE49-F238E27FC236}">
                <a16:creationId xmlns:a16="http://schemas.microsoft.com/office/drawing/2014/main" id="{86ED8889-F867-4B9E-8F70-1E409038869D}"/>
              </a:ext>
            </a:extLst>
          </p:cNvPr>
          <p:cNvSpPr txBox="1">
            <a:spLocks/>
          </p:cNvSpPr>
          <p:nvPr userDrawn="1"/>
        </p:nvSpPr>
        <p:spPr>
          <a:xfrm>
            <a:off x="4843463" y="93337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343825-B88D-493D-A759-6305F1E8C2F7}" type="slidenum">
              <a:rPr kumimoji="1" lang="ja-JP" altLang="en-US" smtClean="0"/>
              <a:pPr/>
              <a:t>‹#›</a:t>
            </a:fld>
            <a:endParaRPr kumimoji="1" lang="ja-JP" altLang="en-US"/>
          </a:p>
        </p:txBody>
      </p:sp>
      <p:sp>
        <p:nvSpPr>
          <p:cNvPr id="7" name="フッター プレースホルダー 21">
            <a:extLst>
              <a:ext uri="{FF2B5EF4-FFF2-40B4-BE49-F238E27FC236}">
                <a16:creationId xmlns:a16="http://schemas.microsoft.com/office/drawing/2014/main" id="{76565209-7F29-4B3A-891B-3834B4EBBE33}"/>
              </a:ext>
            </a:extLst>
          </p:cNvPr>
          <p:cNvSpPr txBox="1">
            <a:spLocks/>
          </p:cNvSpPr>
          <p:nvPr userDrawn="1"/>
        </p:nvSpPr>
        <p:spPr>
          <a:xfrm>
            <a:off x="2271713" y="9333797"/>
            <a:ext cx="2314575" cy="527403"/>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kumimoji="1" lang="ja-JP" altLang="en-US" dirty="0"/>
          </a:p>
        </p:txBody>
      </p:sp>
    </p:spTree>
    <p:extLst>
      <p:ext uri="{BB962C8B-B14F-4D97-AF65-F5344CB8AC3E}">
        <p14:creationId xmlns:p14="http://schemas.microsoft.com/office/powerpoint/2010/main" val="1879928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596064E-FBC0-4369-93E3-B073CAEDF3B2}" type="datetime1">
              <a:rPr kumimoji="1" lang="ja-JP" altLang="en-US" smtClean="0"/>
              <a:t>2023/2/17</a:t>
            </a:fld>
            <a:endParaRPr kumimoji="1" lang="ja-JP" altLang="en-US"/>
          </a:p>
        </p:txBody>
      </p:sp>
      <p:sp>
        <p:nvSpPr>
          <p:cNvPr id="6" name="Footer Placeholder 5"/>
          <p:cNvSpPr>
            <a:spLocks noGrp="1"/>
          </p:cNvSpPr>
          <p:nvPr>
            <p:ph type="ftr" sz="quarter" idx="11"/>
          </p:nvPr>
        </p:nvSpPr>
        <p:spPr/>
        <p:txBody>
          <a:bodyPr/>
          <a:lstStyle/>
          <a:p>
            <a:r>
              <a:rPr kumimoji="1" lang="it-IT" altLang="ja-JP"/>
              <a:t>ATWS 2021</a:t>
            </a:r>
            <a:endParaRPr kumimoji="1" lang="ja-JP" altLang="en-US"/>
          </a:p>
        </p:txBody>
      </p:sp>
      <p:sp>
        <p:nvSpPr>
          <p:cNvPr id="7" name="Slide Number Placeholder 6"/>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9B2A1AE-C818-47E2-BB0F-DCF1D425BFE0}"/>
              </a:ext>
            </a:extLst>
          </p:cNvPr>
          <p:cNvCxnSpPr>
            <a:cxnSpLocks/>
          </p:cNvCxnSpPr>
          <p:nvPr userDrawn="1"/>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2265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F16D8C7-EB04-40D5-B79B-DBA03BF7BEA9}" type="datetime1">
              <a:rPr kumimoji="1" lang="ja-JP" altLang="en-US" smtClean="0"/>
              <a:t>2023/2/17</a:t>
            </a:fld>
            <a:endParaRPr kumimoji="1" lang="ja-JP" altLang="en-US"/>
          </a:p>
        </p:txBody>
      </p:sp>
      <p:sp>
        <p:nvSpPr>
          <p:cNvPr id="6" name="Footer Placeholder 5"/>
          <p:cNvSpPr>
            <a:spLocks noGrp="1"/>
          </p:cNvSpPr>
          <p:nvPr>
            <p:ph type="ftr" sz="quarter" idx="11"/>
          </p:nvPr>
        </p:nvSpPr>
        <p:spPr/>
        <p:txBody>
          <a:bodyPr/>
          <a:lstStyle/>
          <a:p>
            <a:r>
              <a:rPr kumimoji="1" lang="it-IT" altLang="ja-JP"/>
              <a:t>ATWS 2021</a:t>
            </a:r>
            <a:endParaRPr kumimoji="1" lang="ja-JP" altLang="en-US"/>
          </a:p>
        </p:txBody>
      </p:sp>
      <p:sp>
        <p:nvSpPr>
          <p:cNvPr id="7" name="Slide Number Placeholder 6"/>
          <p:cNvSpPr>
            <a:spLocks noGrp="1"/>
          </p:cNvSpPr>
          <p:nvPr>
            <p:ph type="sldNum" sz="quarter" idx="12"/>
          </p:nvPr>
        </p:nvSpPr>
        <p:spPr/>
        <p:txBody>
          <a:body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2696674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C8A7D80-1A50-41C2-BBE8-58AF5BA5C1CD}" type="datetime1">
              <a:rPr kumimoji="1" lang="ja-JP" altLang="en-US" smtClean="0"/>
              <a:t>2023/2/17</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r>
              <a:rPr kumimoji="1" lang="it-IT" altLang="ja-JP"/>
              <a:t>ATWS 2021</a:t>
            </a:r>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F343825-B88D-493D-A759-6305F1E8C2F7}" type="slidenum">
              <a:rPr kumimoji="1" lang="ja-JP" altLang="en-US" smtClean="0"/>
              <a:t>‹#›</a:t>
            </a:fld>
            <a:endParaRPr kumimoji="1" lang="ja-JP" altLang="en-US"/>
          </a:p>
        </p:txBody>
      </p:sp>
    </p:spTree>
    <p:extLst>
      <p:ext uri="{BB962C8B-B14F-4D97-AF65-F5344CB8AC3E}">
        <p14:creationId xmlns:p14="http://schemas.microsoft.com/office/powerpoint/2010/main" val="3387603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11.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srcRect t="7643"/>
          <a:stretch/>
        </p:blipFill>
        <p:spPr>
          <a:xfrm>
            <a:off x="4061460" y="3315569"/>
            <a:ext cx="1968140" cy="1363286"/>
          </a:xfrm>
          <a:prstGeom prst="rect">
            <a:avLst/>
          </a:prstGeom>
        </p:spPr>
      </p:pic>
      <p:pic>
        <p:nvPicPr>
          <p:cNvPr id="14" name="図 13"/>
          <p:cNvPicPr>
            <a:picLocks noChangeAspect="1"/>
          </p:cNvPicPr>
          <p:nvPr/>
        </p:nvPicPr>
        <p:blipFill rotWithShape="1">
          <a:blip r:embed="rId3"/>
          <a:srcRect t="10359" b="8999"/>
          <a:stretch/>
        </p:blipFill>
        <p:spPr>
          <a:xfrm>
            <a:off x="4061460" y="2124943"/>
            <a:ext cx="1968140" cy="1190626"/>
          </a:xfrm>
          <a:prstGeom prst="rect">
            <a:avLst/>
          </a:prstGeom>
        </p:spPr>
      </p:pic>
      <p:sp>
        <p:nvSpPr>
          <p:cNvPr id="5" name="テキスト ボックス 4">
            <a:extLst>
              <a:ext uri="{FF2B5EF4-FFF2-40B4-BE49-F238E27FC236}">
                <a16:creationId xmlns:a16="http://schemas.microsoft.com/office/drawing/2014/main" id="{ACF4BC3A-4074-4268-999A-C8FB6F074981}"/>
              </a:ext>
            </a:extLst>
          </p:cNvPr>
          <p:cNvSpPr txBox="1"/>
          <p:nvPr/>
        </p:nvSpPr>
        <p:spPr>
          <a:xfrm>
            <a:off x="277390" y="986169"/>
            <a:ext cx="6433961" cy="1077218"/>
          </a:xfrm>
          <a:prstGeom prst="rect">
            <a:avLst/>
          </a:prstGeom>
          <a:noFill/>
        </p:spPr>
        <p:txBody>
          <a:bodyPr wrap="square" rtlCol="0">
            <a:spAutoFit/>
          </a:bodyPr>
          <a:lstStyle/>
          <a:p>
            <a:pPr algn="ctr"/>
            <a:r>
              <a:rPr lang="en-US" altLang="ja-JP" sz="1600" dirty="0" smtClean="0"/>
              <a:t>Sapporo Backcountry Tour</a:t>
            </a:r>
          </a:p>
          <a:p>
            <a:pPr algn="ctr"/>
            <a:r>
              <a:rPr lang="en-US" altLang="ja-JP" sz="1600" dirty="0"/>
              <a:t>Led by a local guide who's a former member of the Japanese Antarctic Research Expedition!</a:t>
            </a:r>
            <a:endParaRPr lang="ja-JP" altLang="ja-JP" sz="1600" dirty="0"/>
          </a:p>
          <a:p>
            <a:pPr algn="ctr"/>
            <a:endParaRPr lang="en-US" altLang="ja-JP" sz="1600" dirty="0" smtClean="0"/>
          </a:p>
        </p:txBody>
      </p:sp>
      <p:cxnSp>
        <p:nvCxnSpPr>
          <p:cNvPr id="9" name="直線コネクタ 8">
            <a:extLst>
              <a:ext uri="{FF2B5EF4-FFF2-40B4-BE49-F238E27FC236}">
                <a16:creationId xmlns:a16="http://schemas.microsoft.com/office/drawing/2014/main" id="{AE70E012-34D6-43C7-9F0D-D06AC10AFEF7}"/>
              </a:ext>
            </a:extLst>
          </p:cNvPr>
          <p:cNvCxnSpPr>
            <a:cxnSpLocks/>
          </p:cNvCxnSpPr>
          <p:nvPr/>
        </p:nvCxnSpPr>
        <p:spPr>
          <a:xfrm>
            <a:off x="549000" y="1800222"/>
            <a:ext cx="5760000" cy="0"/>
          </a:xfrm>
          <a:prstGeom prst="line">
            <a:avLst/>
          </a:prstGeom>
        </p:spPr>
        <p:style>
          <a:lnRef idx="1">
            <a:schemeClr val="accent6"/>
          </a:lnRef>
          <a:fillRef idx="0">
            <a:schemeClr val="accent6"/>
          </a:fillRef>
          <a:effectRef idx="0">
            <a:schemeClr val="accent6"/>
          </a:effectRef>
          <a:fontRef idx="minor">
            <a:schemeClr val="tx1"/>
          </a:fontRef>
        </p:style>
      </p:cxnSp>
      <p:sp>
        <p:nvSpPr>
          <p:cNvPr id="31" name="テキスト ボックス 30">
            <a:extLst>
              <a:ext uri="{FF2B5EF4-FFF2-40B4-BE49-F238E27FC236}">
                <a16:creationId xmlns:a16="http://schemas.microsoft.com/office/drawing/2014/main" id="{8C111EB7-D4F5-4DDB-8BDF-140C0E006992}"/>
              </a:ext>
            </a:extLst>
          </p:cNvPr>
          <p:cNvSpPr txBox="1"/>
          <p:nvPr/>
        </p:nvSpPr>
        <p:spPr>
          <a:xfrm>
            <a:off x="7312259" y="3757099"/>
            <a:ext cx="2160000" cy="1046440"/>
          </a:xfrm>
          <a:prstGeom prst="accentCallout1">
            <a:avLst>
              <a:gd name="adj1" fmla="val 18750"/>
              <a:gd name="adj2" fmla="val -8333"/>
              <a:gd name="adj3" fmla="val -65333"/>
              <a:gd name="adj4" fmla="val -11711"/>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イメージ画像</a:t>
            </a:r>
            <a:endParaRPr kumimoji="1" lang="en-US" altLang="ja-JP" sz="1200" dirty="0">
              <a:solidFill>
                <a:schemeClr val="accent2">
                  <a:lumMod val="75000"/>
                </a:schemeClr>
              </a:solidFill>
            </a:endParaRPr>
          </a:p>
          <a:p>
            <a:r>
              <a:rPr kumimoji="1" lang="en-US" altLang="ja-JP" sz="1000" dirty="0">
                <a:solidFill>
                  <a:schemeClr val="tx1"/>
                </a:solidFill>
              </a:rPr>
              <a:t>3</a:t>
            </a:r>
            <a:r>
              <a:rPr kumimoji="1" lang="ja-JP" altLang="en-US" sz="1000" dirty="0">
                <a:solidFill>
                  <a:schemeClr val="tx1"/>
                </a:solidFill>
              </a:rPr>
              <a:t>～</a:t>
            </a:r>
            <a:r>
              <a:rPr kumimoji="1" lang="en-US" altLang="ja-JP" sz="1000" dirty="0">
                <a:solidFill>
                  <a:schemeClr val="tx1"/>
                </a:solidFill>
              </a:rPr>
              <a:t>4</a:t>
            </a:r>
            <a:r>
              <a:rPr kumimoji="1" lang="ja-JP" altLang="en-US" sz="1000" dirty="0">
                <a:solidFill>
                  <a:schemeClr val="tx1"/>
                </a:solidFill>
              </a:rPr>
              <a:t>枚程度（解像度は問わない）</a:t>
            </a:r>
            <a:endParaRPr kumimoji="1" lang="en-US" altLang="ja-JP" sz="1000" dirty="0">
              <a:solidFill>
                <a:schemeClr val="tx1"/>
              </a:solidFill>
            </a:endParaRPr>
          </a:p>
          <a:p>
            <a:endParaRPr kumimoji="1" lang="en-US" altLang="ja-JP" sz="1000" dirty="0">
              <a:solidFill>
                <a:schemeClr val="tx1"/>
              </a:solidFill>
            </a:endParaRPr>
          </a:p>
          <a:p>
            <a:r>
              <a:rPr kumimoji="1" lang="en-US" altLang="ja-JP" sz="1000" b="1" dirty="0">
                <a:solidFill>
                  <a:srgbClr val="FF0000"/>
                </a:solidFill>
              </a:rPr>
              <a:t>※</a:t>
            </a:r>
            <a:r>
              <a:rPr kumimoji="1" lang="ja-JP" altLang="en-US" sz="1000" b="1" dirty="0">
                <a:solidFill>
                  <a:srgbClr val="FF0000"/>
                </a:solidFill>
              </a:rPr>
              <a:t>この場所でなくても、イメージ画像は随時フォームのどの場所でも効果的に挿入してください。</a:t>
            </a:r>
          </a:p>
        </p:txBody>
      </p:sp>
      <p:sp>
        <p:nvSpPr>
          <p:cNvPr id="2" name="正方形/長方形 1"/>
          <p:cNvSpPr/>
          <p:nvPr/>
        </p:nvSpPr>
        <p:spPr>
          <a:xfrm>
            <a:off x="633303" y="6809171"/>
            <a:ext cx="5563933" cy="1938992"/>
          </a:xfrm>
          <a:prstGeom prst="rect">
            <a:avLst/>
          </a:prstGeom>
        </p:spPr>
        <p:txBody>
          <a:bodyPr wrap="square">
            <a:spAutoFit/>
          </a:bodyPr>
          <a:lstStyle/>
          <a:p>
            <a:r>
              <a:rPr lang="en-US" altLang="ja-JP" sz="1200" dirty="0"/>
              <a:t>Sapporo is the only large city in the world located in a heavy snowfall area.  Urbanization and nature exist side by side and are celebrated in this tour via backcountry skiing and cultural exchanges.</a:t>
            </a:r>
            <a:endParaRPr lang="ja-JP" altLang="ja-JP" sz="1200" dirty="0"/>
          </a:p>
          <a:p>
            <a:r>
              <a:rPr lang="en-US" altLang="ja-JP" sz="1200" dirty="0"/>
              <a:t>Guided by a local with extensive knowledge of Sapporo and overseas experience – including the Antarctic Research Expedition – enjoy backcountry skiing, night hiking, dinner with locals at a lodge managed by your guide, and more.</a:t>
            </a:r>
            <a:endParaRPr lang="ja-JP" altLang="ja-JP" sz="1200" dirty="0"/>
          </a:p>
          <a:p>
            <a:r>
              <a:rPr lang="en-US" altLang="ja-JP" sz="1200" dirty="0"/>
              <a:t>A walking tour to experience Sapporo's history, culture and food is also available. Enjoy cross-cultural exchanges!</a:t>
            </a:r>
            <a:endParaRPr lang="ja-JP" altLang="ja-JP" sz="1200" dirty="0"/>
          </a:p>
          <a:p>
            <a:endParaRPr lang="ja-JP" altLang="ja-JP" sz="1200" dirty="0" smtClean="0">
              <a:solidFill>
                <a:srgbClr val="FF0000"/>
              </a:solidFill>
            </a:endParaRPr>
          </a:p>
          <a:p>
            <a:endParaRPr lang="ja-JP" altLang="en-US" sz="1200" dirty="0">
              <a:solidFill>
                <a:srgbClr val="FF0000"/>
              </a:solidFill>
            </a:endParaRPr>
          </a:p>
        </p:txBody>
      </p:sp>
      <p:pic>
        <p:nvPicPr>
          <p:cNvPr id="10" name="図 9"/>
          <p:cNvPicPr>
            <a:picLocks noChangeAspect="1"/>
          </p:cNvPicPr>
          <p:nvPr/>
        </p:nvPicPr>
        <p:blipFill>
          <a:blip r:embed="rId4"/>
          <a:stretch>
            <a:fillRect/>
          </a:stretch>
        </p:blipFill>
        <p:spPr>
          <a:xfrm>
            <a:off x="680522" y="2124944"/>
            <a:ext cx="3380938" cy="2536276"/>
          </a:xfrm>
          <a:prstGeom prst="rect">
            <a:avLst/>
          </a:prstGeom>
        </p:spPr>
      </p:pic>
      <p:pic>
        <p:nvPicPr>
          <p:cNvPr id="11" name="図 10"/>
          <p:cNvPicPr>
            <a:picLocks noChangeAspect="1"/>
          </p:cNvPicPr>
          <p:nvPr/>
        </p:nvPicPr>
        <p:blipFill rotWithShape="1">
          <a:blip r:embed="rId5"/>
          <a:srcRect t="2370"/>
          <a:stretch/>
        </p:blipFill>
        <p:spPr>
          <a:xfrm>
            <a:off x="3276491" y="4661220"/>
            <a:ext cx="2753109" cy="2046116"/>
          </a:xfrm>
          <a:prstGeom prst="rect">
            <a:avLst/>
          </a:prstGeom>
        </p:spPr>
      </p:pic>
      <p:pic>
        <p:nvPicPr>
          <p:cNvPr id="12" name="図 11"/>
          <p:cNvPicPr>
            <a:picLocks noChangeAspect="1"/>
          </p:cNvPicPr>
          <p:nvPr/>
        </p:nvPicPr>
        <p:blipFill>
          <a:blip r:embed="rId6"/>
          <a:stretch>
            <a:fillRect/>
          </a:stretch>
        </p:blipFill>
        <p:spPr>
          <a:xfrm>
            <a:off x="680522" y="4660576"/>
            <a:ext cx="2734748" cy="2046760"/>
          </a:xfrm>
          <a:prstGeom prst="rect">
            <a:avLst/>
          </a:prstGeom>
        </p:spPr>
      </p:pic>
    </p:spTree>
    <p:extLst>
      <p:ext uri="{BB962C8B-B14F-4D97-AF65-F5344CB8AC3E}">
        <p14:creationId xmlns:p14="http://schemas.microsoft.com/office/powerpoint/2010/main" val="16536010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724661F-6778-4C7D-90FC-D73ADB88B333}"/>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8" name="正方形/長方形 7">
            <a:extLst>
              <a:ext uri="{FF2B5EF4-FFF2-40B4-BE49-F238E27FC236}">
                <a16:creationId xmlns:a16="http://schemas.microsoft.com/office/drawing/2014/main" id="{CEFFD673-F244-40C2-844D-516F6550AF6C}"/>
              </a:ext>
            </a:extLst>
          </p:cNvPr>
          <p:cNvSpPr/>
          <p:nvPr/>
        </p:nvSpPr>
        <p:spPr>
          <a:xfrm>
            <a:off x="464333" y="1768973"/>
            <a:ext cx="5760000" cy="5562749"/>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smtClean="0">
                <a:solidFill>
                  <a:schemeClr val="tx1"/>
                </a:solidFill>
              </a:rPr>
              <a:t>Guides</a:t>
            </a:r>
          </a:p>
          <a:p>
            <a:endParaRPr kumimoji="1" lang="en-US" altLang="ja-JP" sz="1200" dirty="0" smtClean="0">
              <a:solidFill>
                <a:schemeClr val="tx1"/>
              </a:solidFill>
            </a:endParaRPr>
          </a:p>
          <a:p>
            <a:endParaRPr kumimoji="1" lang="en-US" altLang="ja-JP" sz="1200" dirty="0">
              <a:solidFill>
                <a:schemeClr val="tx1"/>
              </a:solidFill>
            </a:endParaRPr>
          </a:p>
          <a:p>
            <a:r>
              <a:rPr kumimoji="1" lang="ja-JP" altLang="en-US" sz="1200" dirty="0">
                <a:solidFill>
                  <a:schemeClr val="tx1"/>
                </a:solidFill>
              </a:rPr>
              <a:t>＜</a:t>
            </a:r>
            <a:r>
              <a:rPr kumimoji="1" lang="en-US" altLang="ja-JP" sz="1200" dirty="0">
                <a:solidFill>
                  <a:schemeClr val="tx1"/>
                </a:solidFill>
              </a:rPr>
              <a:t>Activity Guide</a:t>
            </a:r>
            <a:r>
              <a:rPr kumimoji="1" lang="ja-JP" altLang="en-US" sz="1200" dirty="0">
                <a:solidFill>
                  <a:schemeClr val="tx1"/>
                </a:solidFill>
              </a:rPr>
              <a:t>：</a:t>
            </a:r>
            <a:r>
              <a:rPr kumimoji="1" lang="en-US" altLang="ja-JP" sz="1200" dirty="0" err="1">
                <a:solidFill>
                  <a:schemeClr val="tx1"/>
                </a:solidFill>
              </a:rPr>
              <a:t>Wataru</a:t>
            </a:r>
            <a:r>
              <a:rPr kumimoji="1" lang="en-US" altLang="ja-JP" sz="1200" dirty="0">
                <a:solidFill>
                  <a:schemeClr val="tx1"/>
                </a:solidFill>
              </a:rPr>
              <a:t> Nara</a:t>
            </a:r>
            <a:r>
              <a:rPr kumimoji="1" lang="ja-JP" altLang="en-US" sz="1200" dirty="0">
                <a:solidFill>
                  <a:schemeClr val="tx1"/>
                </a:solidFill>
              </a:rPr>
              <a:t>＞</a:t>
            </a:r>
            <a:r>
              <a:rPr kumimoji="1" lang="en-US" altLang="ja-JP" sz="1200" dirty="0">
                <a:solidFill>
                  <a:schemeClr val="tx1"/>
                </a:solidFill>
              </a:rPr>
              <a:t>【Days 2 and 3】</a:t>
            </a:r>
          </a:p>
          <a:p>
            <a:endParaRPr kumimoji="1" lang="en-US" altLang="ja-JP" sz="1200" dirty="0">
              <a:solidFill>
                <a:schemeClr val="tx1"/>
              </a:solidFill>
            </a:endParaRPr>
          </a:p>
          <a:p>
            <a:r>
              <a:rPr kumimoji="1" lang="en-US" altLang="ja-JP" sz="1200" dirty="0">
                <a:solidFill>
                  <a:schemeClr val="tx1"/>
                </a:solidFill>
              </a:rPr>
              <a:t>Mr. Nara was a member of the Japanese Antarctic Research Expedition, and has traveled to more than 40 different countries.</a:t>
            </a:r>
          </a:p>
          <a:p>
            <a:r>
              <a:rPr kumimoji="1" lang="en-US" altLang="ja-JP" sz="1200" dirty="0">
                <a:solidFill>
                  <a:schemeClr val="tx1"/>
                </a:solidFill>
              </a:rPr>
              <a:t>Having found a deep fascination in Hokkaido's nature after returning to Japan from his world tours, he opened </a:t>
            </a:r>
            <a:r>
              <a:rPr kumimoji="1" lang="en-US" altLang="ja-JP" sz="1200" dirty="0" err="1">
                <a:solidFill>
                  <a:schemeClr val="tx1"/>
                </a:solidFill>
              </a:rPr>
              <a:t>SappoLodge</a:t>
            </a:r>
            <a:r>
              <a:rPr kumimoji="1" lang="en-US" altLang="ja-JP" sz="1200" dirty="0">
                <a:solidFill>
                  <a:schemeClr val="tx1"/>
                </a:solidFill>
              </a:rPr>
              <a:t>, a guest house and dining bar also used as the main base for his guide activities.</a:t>
            </a:r>
          </a:p>
          <a:p>
            <a:r>
              <a:rPr kumimoji="1" lang="en-US" altLang="ja-JP" sz="1200" dirty="0">
                <a:solidFill>
                  <a:schemeClr val="tx1"/>
                </a:solidFill>
              </a:rPr>
              <a:t>Mr. Nara enjoys all sorts of outdoor lifestyles, especially winter backcountry skiing and snowboarding in powder snow, and summer kayaking, mountain biking and mountain climbing. He also loves eating local gourmet delights.</a:t>
            </a:r>
          </a:p>
          <a:p>
            <a:endParaRPr kumimoji="1" lang="en-US" altLang="ja-JP" sz="1200" dirty="0">
              <a:solidFill>
                <a:schemeClr val="tx1"/>
              </a:solidFill>
            </a:endParaRPr>
          </a:p>
          <a:p>
            <a:r>
              <a:rPr kumimoji="1" lang="ja-JP" altLang="en-US" sz="1200" dirty="0">
                <a:solidFill>
                  <a:schemeClr val="tx1"/>
                </a:solidFill>
              </a:rPr>
              <a:t>｛</a:t>
            </a:r>
            <a:r>
              <a:rPr kumimoji="1" lang="en-US" altLang="ja-JP" sz="1200" dirty="0">
                <a:solidFill>
                  <a:schemeClr val="tx1"/>
                </a:solidFill>
              </a:rPr>
              <a:t>Qualifications</a:t>
            </a:r>
            <a:r>
              <a:rPr kumimoji="1" lang="ja-JP" altLang="en-US" sz="1200" dirty="0">
                <a:solidFill>
                  <a:schemeClr val="tx1"/>
                </a:solidFill>
              </a:rPr>
              <a:t>｝</a:t>
            </a:r>
          </a:p>
          <a:p>
            <a:r>
              <a:rPr kumimoji="1" lang="en-US" altLang="ja-JP" sz="1200" dirty="0">
                <a:solidFill>
                  <a:schemeClr val="tx1"/>
                </a:solidFill>
              </a:rPr>
              <a:t>Mountain Guide Stage 1 &amp; Ski Guide Stage 2 certified by the Japan Mountain Guide Association, International Mountain Leader (IML) certified by the Union of International Mountain Leader Associations, Certified General Travel Services </a:t>
            </a:r>
            <a:r>
              <a:rPr kumimoji="1" lang="en-US" altLang="ja-JP" sz="1200" dirty="0" smtClean="0">
                <a:solidFill>
                  <a:schemeClr val="tx1"/>
                </a:solidFill>
              </a:rPr>
              <a:t>Manager</a:t>
            </a:r>
            <a:endParaRPr kumimoji="1" lang="en-US" altLang="ja-JP" sz="1200" dirty="0">
              <a:solidFill>
                <a:schemeClr val="tx1"/>
              </a:solidFill>
            </a:endParaRPr>
          </a:p>
          <a:p>
            <a:endParaRPr kumimoji="1" lang="en-US" altLang="ja-JP" sz="1200" dirty="0">
              <a:solidFill>
                <a:schemeClr val="tx1"/>
              </a:solidFill>
            </a:endParaRPr>
          </a:p>
          <a:p>
            <a:r>
              <a:rPr kumimoji="1" lang="ja-JP" altLang="en-US" sz="1200" dirty="0">
                <a:solidFill>
                  <a:schemeClr val="tx1"/>
                </a:solidFill>
              </a:rPr>
              <a:t>｛</a:t>
            </a:r>
            <a:r>
              <a:rPr kumimoji="1" lang="en-US" altLang="ja-JP" sz="1200" dirty="0">
                <a:solidFill>
                  <a:schemeClr val="tx1"/>
                </a:solidFill>
              </a:rPr>
              <a:t>Career Record</a:t>
            </a:r>
            <a:r>
              <a:rPr kumimoji="1" lang="ja-JP" altLang="en-US" sz="1200" dirty="0" smtClean="0">
                <a:solidFill>
                  <a:schemeClr val="tx1"/>
                </a:solidFill>
              </a:rPr>
              <a:t>｝</a:t>
            </a:r>
            <a:endParaRPr kumimoji="1" lang="ja-JP" altLang="en-US" sz="1200" dirty="0">
              <a:solidFill>
                <a:schemeClr val="tx1"/>
              </a:solidFill>
            </a:endParaRPr>
          </a:p>
          <a:p>
            <a:r>
              <a:rPr kumimoji="1" lang="en-US" altLang="ja-JP" sz="1200" dirty="0">
                <a:solidFill>
                  <a:schemeClr val="tx1"/>
                </a:solidFill>
              </a:rPr>
              <a:t>1997: Solo mountaineering at Aconcagua, 2000: Downhill from the summit of Mount McKinley, 2001: Kuril, North Kuril, 2002: Aleutian Islands, 2003: Greenland, 2005: Mt. Elbrus, 2006: West Wall of Mt. </a:t>
            </a:r>
            <a:r>
              <a:rPr kumimoji="1" lang="en-US" altLang="ja-JP" sz="1200" dirty="0" err="1">
                <a:solidFill>
                  <a:schemeClr val="tx1"/>
                </a:solidFill>
              </a:rPr>
              <a:t>Rishiri</a:t>
            </a:r>
            <a:r>
              <a:rPr kumimoji="1" lang="en-US" altLang="ja-JP" sz="1200" dirty="0">
                <a:solidFill>
                  <a:schemeClr val="tx1"/>
                </a:solidFill>
              </a:rPr>
              <a:t> (mid-winter), 2007: Patagonia (sea kayak &amp; snow boarding), 2011: Member of the 53rd Japanese Antarctic Research Expedition</a:t>
            </a:r>
            <a:r>
              <a:rPr kumimoji="1" lang="en-US" altLang="ja-JP" sz="1200" dirty="0" smtClean="0">
                <a:solidFill>
                  <a:schemeClr val="tx1"/>
                </a:solidFill>
              </a:rPr>
              <a:t>.</a:t>
            </a:r>
          </a:p>
          <a:p>
            <a:endParaRPr kumimoji="1" lang="en-US" altLang="ja-JP" sz="1200" dirty="0">
              <a:solidFill>
                <a:schemeClr val="tx1"/>
              </a:solidFill>
            </a:endParaRPr>
          </a:p>
          <a:p>
            <a:endParaRPr kumimoji="1" lang="en-US" altLang="ja-JP" sz="1200" dirty="0">
              <a:solidFill>
                <a:schemeClr val="tx1"/>
              </a:solidFill>
            </a:endParaRPr>
          </a:p>
          <a:p>
            <a:r>
              <a:rPr kumimoji="1" lang="ja-JP" altLang="en-US" sz="1200" dirty="0">
                <a:solidFill>
                  <a:schemeClr val="tx1"/>
                </a:solidFill>
              </a:rPr>
              <a:t>＜</a:t>
            </a:r>
            <a:r>
              <a:rPr kumimoji="1" lang="en-US" altLang="ja-JP" sz="1200" dirty="0">
                <a:solidFill>
                  <a:schemeClr val="tx1"/>
                </a:solidFill>
              </a:rPr>
              <a:t>Activity Support Guide</a:t>
            </a:r>
            <a:r>
              <a:rPr kumimoji="1" lang="ja-JP" altLang="en-US" sz="1200" dirty="0">
                <a:solidFill>
                  <a:schemeClr val="tx1"/>
                </a:solidFill>
              </a:rPr>
              <a:t>：</a:t>
            </a:r>
            <a:r>
              <a:rPr kumimoji="1" lang="en-US" altLang="ja-JP" sz="1200" dirty="0">
                <a:solidFill>
                  <a:schemeClr val="tx1"/>
                </a:solidFill>
              </a:rPr>
              <a:t>Yusuke </a:t>
            </a:r>
            <a:r>
              <a:rPr kumimoji="1" lang="en-US" altLang="ja-JP" sz="1200" dirty="0" err="1">
                <a:solidFill>
                  <a:schemeClr val="tx1"/>
                </a:solidFill>
              </a:rPr>
              <a:t>Kunimi</a:t>
            </a:r>
            <a:r>
              <a:rPr kumimoji="1" lang="ja-JP" altLang="en-US" sz="1200" dirty="0">
                <a:solidFill>
                  <a:schemeClr val="tx1"/>
                </a:solidFill>
              </a:rPr>
              <a:t>＞</a:t>
            </a:r>
            <a:r>
              <a:rPr kumimoji="1" lang="en-US" altLang="ja-JP" sz="1200" dirty="0">
                <a:solidFill>
                  <a:schemeClr val="tx1"/>
                </a:solidFill>
              </a:rPr>
              <a:t>【Days 2 and 3】</a:t>
            </a:r>
          </a:p>
          <a:p>
            <a:r>
              <a:rPr kumimoji="1" lang="en-US" altLang="ja-JP" sz="1200" dirty="0">
                <a:solidFill>
                  <a:schemeClr val="tx1"/>
                </a:solidFill>
              </a:rPr>
              <a:t>Full-time Employee, </a:t>
            </a:r>
            <a:r>
              <a:rPr kumimoji="1" lang="en-US" altLang="ja-JP" sz="1200" dirty="0" err="1">
                <a:solidFill>
                  <a:schemeClr val="tx1"/>
                </a:solidFill>
              </a:rPr>
              <a:t>Syakotan</a:t>
            </a:r>
            <a:r>
              <a:rPr kumimoji="1" lang="en-US" altLang="ja-JP" sz="1200" dirty="0">
                <a:solidFill>
                  <a:schemeClr val="tx1"/>
                </a:solidFill>
              </a:rPr>
              <a:t> Outdoor Guide Section (company owned by Mr. Nara)</a:t>
            </a:r>
          </a:p>
          <a:p>
            <a:endParaRPr kumimoji="1" lang="en-US" altLang="ja-JP" sz="1200" dirty="0">
              <a:solidFill>
                <a:schemeClr val="tx1"/>
              </a:solidFill>
            </a:endParaRPr>
          </a:p>
          <a:p>
            <a:r>
              <a:rPr kumimoji="1" lang="ja-JP" altLang="en-US" sz="1200" dirty="0">
                <a:solidFill>
                  <a:schemeClr val="tx1"/>
                </a:solidFill>
              </a:rPr>
              <a:t>｛</a:t>
            </a:r>
            <a:r>
              <a:rPr kumimoji="1" lang="en-US" altLang="ja-JP" sz="1200" dirty="0">
                <a:solidFill>
                  <a:schemeClr val="tx1"/>
                </a:solidFill>
              </a:rPr>
              <a:t>Qualifications</a:t>
            </a:r>
            <a:r>
              <a:rPr kumimoji="1" lang="ja-JP" altLang="en-US" sz="1200" dirty="0">
                <a:solidFill>
                  <a:schemeClr val="tx1"/>
                </a:solidFill>
              </a:rPr>
              <a:t>｝</a:t>
            </a:r>
          </a:p>
          <a:p>
            <a:r>
              <a:rPr kumimoji="1" lang="en-US" altLang="ja-JP" sz="1200" dirty="0">
                <a:solidFill>
                  <a:schemeClr val="tx1"/>
                </a:solidFill>
              </a:rPr>
              <a:t>Mountain Climbing Guide Stage 2 certified by the Japan Mountain Guide </a:t>
            </a:r>
            <a:r>
              <a:rPr kumimoji="1" lang="en-US" altLang="ja-JP" sz="1200" dirty="0" smtClean="0">
                <a:solidFill>
                  <a:schemeClr val="tx1"/>
                </a:solidFill>
              </a:rPr>
              <a:t>Association</a:t>
            </a:r>
            <a:endParaRPr kumimoji="1" lang="en-US" altLang="ja-JP" sz="1200" dirty="0">
              <a:solidFill>
                <a:schemeClr val="tx1"/>
              </a:solidFill>
            </a:endParaRPr>
          </a:p>
          <a:p>
            <a:endParaRPr kumimoji="1" lang="en-US" altLang="ja-JP" sz="1200" dirty="0">
              <a:solidFill>
                <a:schemeClr val="tx1"/>
              </a:solidFill>
            </a:endParaRPr>
          </a:p>
          <a:p>
            <a:r>
              <a:rPr kumimoji="1" lang="ja-JP" altLang="en-US" sz="1200" dirty="0">
                <a:solidFill>
                  <a:schemeClr val="tx1"/>
                </a:solidFill>
              </a:rPr>
              <a:t>｛</a:t>
            </a:r>
            <a:r>
              <a:rPr kumimoji="1" lang="en-US" altLang="ja-JP" sz="1200" dirty="0">
                <a:solidFill>
                  <a:schemeClr val="tx1"/>
                </a:solidFill>
              </a:rPr>
              <a:t>Career Record</a:t>
            </a:r>
            <a:r>
              <a:rPr kumimoji="1" lang="ja-JP" altLang="en-US" sz="1200" dirty="0">
                <a:solidFill>
                  <a:schemeClr val="tx1"/>
                </a:solidFill>
              </a:rPr>
              <a:t>｝</a:t>
            </a:r>
          </a:p>
          <a:p>
            <a:endParaRPr kumimoji="1" lang="ja-JP" altLang="en-US" sz="1200" dirty="0">
              <a:solidFill>
                <a:schemeClr val="tx1"/>
              </a:solidFill>
            </a:endParaRPr>
          </a:p>
          <a:p>
            <a:r>
              <a:rPr kumimoji="1" lang="en-US" altLang="ja-JP" sz="1200" dirty="0">
                <a:solidFill>
                  <a:schemeClr val="tx1"/>
                </a:solidFill>
              </a:rPr>
              <a:t>March 2018: Mt. </a:t>
            </a:r>
            <a:r>
              <a:rPr kumimoji="1" lang="en-US" altLang="ja-JP" sz="1200" dirty="0" err="1">
                <a:solidFill>
                  <a:schemeClr val="tx1"/>
                </a:solidFill>
              </a:rPr>
              <a:t>Rishiri</a:t>
            </a:r>
            <a:r>
              <a:rPr kumimoji="1" lang="en-US" altLang="ja-JP" sz="1200" dirty="0">
                <a:solidFill>
                  <a:schemeClr val="tx1"/>
                </a:solidFill>
              </a:rPr>
              <a:t>, south wall/downhill via </a:t>
            </a:r>
            <a:r>
              <a:rPr kumimoji="1" lang="en-US" altLang="ja-JP" sz="1200" dirty="0" err="1">
                <a:solidFill>
                  <a:schemeClr val="tx1"/>
                </a:solidFill>
              </a:rPr>
              <a:t>Maoyani</a:t>
            </a:r>
            <a:r>
              <a:rPr kumimoji="1" lang="en-US" altLang="ja-JP" sz="1200" dirty="0">
                <a:solidFill>
                  <a:schemeClr val="tx1"/>
                </a:solidFill>
              </a:rPr>
              <a:t>; north-east wall/downhill via </a:t>
            </a:r>
            <a:r>
              <a:rPr kumimoji="1" lang="en-US" altLang="ja-JP" sz="1200" dirty="0" err="1">
                <a:solidFill>
                  <a:schemeClr val="tx1"/>
                </a:solidFill>
              </a:rPr>
              <a:t>Ochiushinai</a:t>
            </a:r>
            <a:r>
              <a:rPr kumimoji="1" lang="en-US" altLang="ja-JP" sz="1200" dirty="0">
                <a:solidFill>
                  <a:schemeClr val="tx1"/>
                </a:solidFill>
              </a:rPr>
              <a:t>; and east wall/downhill via </a:t>
            </a:r>
            <a:r>
              <a:rPr kumimoji="1" lang="en-US" altLang="ja-JP" sz="1200" dirty="0" err="1">
                <a:solidFill>
                  <a:schemeClr val="tx1"/>
                </a:solidFill>
              </a:rPr>
              <a:t>Afutoromanai</a:t>
            </a:r>
            <a:r>
              <a:rPr kumimoji="1" lang="en-US" altLang="ja-JP" sz="1200" dirty="0">
                <a:solidFill>
                  <a:schemeClr val="tx1"/>
                </a:solidFill>
              </a:rPr>
              <a:t>.</a:t>
            </a:r>
          </a:p>
          <a:p>
            <a:r>
              <a:rPr kumimoji="1" lang="en-US" altLang="ja-JP" sz="1200" dirty="0">
                <a:solidFill>
                  <a:schemeClr val="tx1"/>
                </a:solidFill>
              </a:rPr>
              <a:t>April, 2018: Climb Candle Rock, Mt. </a:t>
            </a:r>
            <a:r>
              <a:rPr kumimoji="1" lang="en-US" altLang="ja-JP" sz="1200" dirty="0" err="1">
                <a:solidFill>
                  <a:schemeClr val="tx1"/>
                </a:solidFill>
              </a:rPr>
              <a:t>Rishiri</a:t>
            </a:r>
            <a:endParaRPr kumimoji="1" lang="en-US" altLang="ja-JP" sz="1200" dirty="0">
              <a:solidFill>
                <a:schemeClr val="tx1"/>
              </a:solidFill>
            </a:endParaRPr>
          </a:p>
          <a:p>
            <a:endParaRPr kumimoji="1" lang="ja-JP" altLang="en-US" sz="1200" dirty="0">
              <a:solidFill>
                <a:schemeClr val="tx1"/>
              </a:solidFill>
            </a:endParaRPr>
          </a:p>
        </p:txBody>
      </p:sp>
      <p:sp>
        <p:nvSpPr>
          <p:cNvPr id="5" name="テキスト ボックス 4">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1001633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724661F-6778-4C7D-90FC-D73ADB88B333}"/>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6" name="正方形/長方形 5">
            <a:extLst>
              <a:ext uri="{FF2B5EF4-FFF2-40B4-BE49-F238E27FC236}">
                <a16:creationId xmlns:a16="http://schemas.microsoft.com/office/drawing/2014/main" id="{CEFFD673-F244-40C2-844D-516F6550AF6C}"/>
              </a:ext>
            </a:extLst>
          </p:cNvPr>
          <p:cNvSpPr/>
          <p:nvPr/>
        </p:nvSpPr>
        <p:spPr>
          <a:xfrm>
            <a:off x="549000" y="726290"/>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a:solidFill>
                  <a:schemeClr val="tx1"/>
                </a:solidFill>
              </a:rPr>
              <a:t>Information</a:t>
            </a:r>
            <a:r>
              <a:rPr kumimoji="1" lang="ja-JP" altLang="en-US" sz="2400" dirty="0">
                <a:solidFill>
                  <a:schemeClr val="tx1"/>
                </a:solidFill>
              </a:rPr>
              <a:t> </a:t>
            </a:r>
            <a:r>
              <a:rPr kumimoji="1" lang="en-US" altLang="ja-JP" sz="2400" dirty="0">
                <a:solidFill>
                  <a:schemeClr val="tx1"/>
                </a:solidFill>
              </a:rPr>
              <a:t>and</a:t>
            </a:r>
            <a:r>
              <a:rPr kumimoji="1" lang="ja-JP" altLang="en-US" sz="2400" dirty="0">
                <a:solidFill>
                  <a:schemeClr val="tx1"/>
                </a:solidFill>
              </a:rPr>
              <a:t> </a:t>
            </a:r>
            <a:r>
              <a:rPr kumimoji="1" lang="en-US" altLang="ja-JP" sz="2400" dirty="0">
                <a:solidFill>
                  <a:schemeClr val="tx1"/>
                </a:solidFill>
              </a:rPr>
              <a:t>Requirements</a:t>
            </a:r>
          </a:p>
        </p:txBody>
      </p:sp>
      <p:sp>
        <p:nvSpPr>
          <p:cNvPr id="9" name="正方形/長方形 8">
            <a:extLst>
              <a:ext uri="{FF2B5EF4-FFF2-40B4-BE49-F238E27FC236}">
                <a16:creationId xmlns:a16="http://schemas.microsoft.com/office/drawing/2014/main" id="{AE243CD9-0137-4C16-BC0E-6B0F0654B8AA}"/>
              </a:ext>
            </a:extLst>
          </p:cNvPr>
          <p:cNvSpPr/>
          <p:nvPr/>
        </p:nvSpPr>
        <p:spPr>
          <a:xfrm>
            <a:off x="549000" y="2208981"/>
            <a:ext cx="5760000" cy="32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a:t>Emergency Response Plan</a:t>
            </a:r>
            <a:endParaRPr kumimoji="1" lang="ja-JP" altLang="en-US" sz="1400" b="1" dirty="0"/>
          </a:p>
        </p:txBody>
      </p:sp>
      <p:sp>
        <p:nvSpPr>
          <p:cNvPr id="10" name="正方形/長方形 9">
            <a:extLst>
              <a:ext uri="{FF2B5EF4-FFF2-40B4-BE49-F238E27FC236}">
                <a16:creationId xmlns:a16="http://schemas.microsoft.com/office/drawing/2014/main" id="{0399712A-4BCB-4B00-903A-6DC23223527A}"/>
              </a:ext>
            </a:extLst>
          </p:cNvPr>
          <p:cNvSpPr/>
          <p:nvPr/>
        </p:nvSpPr>
        <p:spPr>
          <a:xfrm>
            <a:off x="549000" y="2468620"/>
            <a:ext cx="5760000" cy="720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r>
              <a:rPr lang="en-US" altLang="ja-JP" sz="1400" dirty="0" smtClean="0"/>
              <a:t>・</a:t>
            </a:r>
            <a:r>
              <a:rPr lang="en-US" altLang="ja-JP" sz="1400" dirty="0"/>
              <a:t>Completed  First Aid Training </a:t>
            </a:r>
            <a:r>
              <a:rPr lang="en-US" altLang="ja-JP" sz="1400" dirty="0" smtClean="0"/>
              <a:t>（</a:t>
            </a:r>
            <a:r>
              <a:rPr lang="en-US" altLang="ja-JP" sz="1400" dirty="0"/>
              <a:t>Basic First Aid Class such as CPR or AED, injury treatment (treat or transport) for broken bones and sprains, treatments for heatstroke, hypothermia, bee stings and allergies including anaphylactic shock,  outdoor emergency response training for simulated scenes, such as communication, treatment and transportation)</a:t>
            </a:r>
            <a:endParaRPr lang="ja-JP" altLang="ja-JP" sz="1400" dirty="0"/>
          </a:p>
          <a:p>
            <a:r>
              <a:rPr lang="en-US" altLang="ja-JP" sz="1400" dirty="0"/>
              <a:t>・Practice sessions at the beginning of each guiding season (summer and winter).</a:t>
            </a:r>
            <a:endParaRPr lang="ja-JP" altLang="ja-JP" sz="1400" dirty="0"/>
          </a:p>
        </p:txBody>
      </p:sp>
      <p:sp>
        <p:nvSpPr>
          <p:cNvPr id="11" name="正方形/長方形 10">
            <a:extLst>
              <a:ext uri="{FF2B5EF4-FFF2-40B4-BE49-F238E27FC236}">
                <a16:creationId xmlns:a16="http://schemas.microsoft.com/office/drawing/2014/main" id="{50C4133F-10B5-458D-B100-89AE3F952951}"/>
              </a:ext>
            </a:extLst>
          </p:cNvPr>
          <p:cNvSpPr/>
          <p:nvPr/>
        </p:nvSpPr>
        <p:spPr>
          <a:xfrm>
            <a:off x="549000" y="1189330"/>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a:t>Dietary Restrictions</a:t>
            </a:r>
            <a:endParaRPr kumimoji="1" lang="ja-JP" altLang="en-US" sz="1400" b="1" dirty="0"/>
          </a:p>
        </p:txBody>
      </p:sp>
      <p:sp>
        <p:nvSpPr>
          <p:cNvPr id="41" name="テキスト ボックス 40">
            <a:extLst>
              <a:ext uri="{FF2B5EF4-FFF2-40B4-BE49-F238E27FC236}">
                <a16:creationId xmlns:a16="http://schemas.microsoft.com/office/drawing/2014/main" id="{D8709940-C101-43D1-91FC-A0D36EA4CCAE}"/>
              </a:ext>
            </a:extLst>
          </p:cNvPr>
          <p:cNvSpPr txBox="1"/>
          <p:nvPr/>
        </p:nvSpPr>
        <p:spPr>
          <a:xfrm>
            <a:off x="7468300" y="1536854"/>
            <a:ext cx="2520000" cy="461665"/>
          </a:xfrm>
          <a:prstGeom prst="accentCallout1">
            <a:avLst>
              <a:gd name="adj1" fmla="val 18750"/>
              <a:gd name="adj2" fmla="val -8333"/>
              <a:gd name="adj3" fmla="val 18037"/>
              <a:gd name="adj4" fmla="val -20440"/>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食事に関する情報、アレルギー、ベジタリアンへの対応など</a:t>
            </a:r>
            <a:endParaRPr kumimoji="1" lang="en-US" altLang="ja-JP" sz="1200" dirty="0">
              <a:solidFill>
                <a:schemeClr val="accent2">
                  <a:lumMod val="75000"/>
                </a:schemeClr>
              </a:solidFill>
            </a:endParaRPr>
          </a:p>
        </p:txBody>
      </p:sp>
      <p:sp>
        <p:nvSpPr>
          <p:cNvPr id="43" name="テキスト ボックス 42">
            <a:extLst>
              <a:ext uri="{FF2B5EF4-FFF2-40B4-BE49-F238E27FC236}">
                <a16:creationId xmlns:a16="http://schemas.microsoft.com/office/drawing/2014/main" id="{E9BD64A9-1137-4846-8B3E-E482B4A0FCE5}"/>
              </a:ext>
            </a:extLst>
          </p:cNvPr>
          <p:cNvSpPr txBox="1"/>
          <p:nvPr/>
        </p:nvSpPr>
        <p:spPr>
          <a:xfrm>
            <a:off x="7468300" y="2747087"/>
            <a:ext cx="2520000" cy="584775"/>
          </a:xfrm>
          <a:prstGeom prst="accentCallout1">
            <a:avLst>
              <a:gd name="adj1" fmla="val 18750"/>
              <a:gd name="adj2" fmla="val -8333"/>
              <a:gd name="adj3" fmla="val 21467"/>
              <a:gd name="adj4" fmla="val -21241"/>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緊急事態への対応など</a:t>
            </a:r>
            <a:endParaRPr kumimoji="1" lang="en-US" altLang="ja-JP" sz="1200" dirty="0">
              <a:solidFill>
                <a:schemeClr val="accent2">
                  <a:lumMod val="75000"/>
                </a:schemeClr>
              </a:solidFill>
            </a:endParaRPr>
          </a:p>
          <a:p>
            <a:r>
              <a:rPr kumimoji="1" lang="ja-JP" altLang="en-US" sz="1000" dirty="0">
                <a:solidFill>
                  <a:schemeClr val="tx1"/>
                </a:solidFill>
              </a:rPr>
              <a:t>社の体制、緊急対応計画書の有無、実践経験等を記載</a:t>
            </a:r>
            <a:endParaRPr kumimoji="1" lang="en-US" altLang="ja-JP" sz="1000" dirty="0">
              <a:solidFill>
                <a:schemeClr val="tx1"/>
              </a:solidFill>
            </a:endParaRPr>
          </a:p>
        </p:txBody>
      </p:sp>
      <p:sp>
        <p:nvSpPr>
          <p:cNvPr id="16" name="テキスト ボックス 15">
            <a:extLst>
              <a:ext uri="{FF2B5EF4-FFF2-40B4-BE49-F238E27FC236}">
                <a16:creationId xmlns:a16="http://schemas.microsoft.com/office/drawing/2014/main" id="{E8A9660D-27BE-4341-B7BD-20AC0E6F3EB8}"/>
              </a:ext>
            </a:extLst>
          </p:cNvPr>
          <p:cNvSpPr txBox="1"/>
          <p:nvPr/>
        </p:nvSpPr>
        <p:spPr>
          <a:xfrm>
            <a:off x="7468300" y="3888726"/>
            <a:ext cx="2520000" cy="892552"/>
          </a:xfrm>
          <a:prstGeom prst="accentCallout1">
            <a:avLst>
              <a:gd name="adj1" fmla="val 18750"/>
              <a:gd name="adj2" fmla="val -8333"/>
              <a:gd name="adj3" fmla="val 19895"/>
              <a:gd name="adj4" fmla="val -22124"/>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その他の付加情報があれば記載</a:t>
            </a:r>
            <a:endParaRPr kumimoji="1" lang="en-US" altLang="ja-JP" sz="1200" dirty="0">
              <a:solidFill>
                <a:schemeClr val="accent2">
                  <a:lumMod val="75000"/>
                </a:schemeClr>
              </a:solidFill>
            </a:endParaRPr>
          </a:p>
          <a:p>
            <a:r>
              <a:rPr kumimoji="1" lang="ja-JP" altLang="en-US" sz="1000" dirty="0">
                <a:solidFill>
                  <a:schemeClr val="tx1"/>
                </a:solidFill>
              </a:rPr>
              <a:t>例えば、サイクリングや登山であれば、高低差が分かるような、</a:t>
            </a:r>
            <a:r>
              <a:rPr kumimoji="1" lang="en-US" altLang="ja-JP" sz="1000" dirty="0">
                <a:solidFill>
                  <a:schemeClr val="tx1"/>
                </a:solidFill>
              </a:rPr>
              <a:t>Route Planner</a:t>
            </a:r>
            <a:r>
              <a:rPr kumimoji="1" lang="ja-JP" altLang="en-US" sz="1000" dirty="0">
                <a:solidFill>
                  <a:schemeClr val="tx1"/>
                </a:solidFill>
              </a:rPr>
              <a:t>による</a:t>
            </a:r>
            <a:r>
              <a:rPr kumimoji="1" lang="en-US" altLang="ja-JP" sz="1000" dirty="0">
                <a:solidFill>
                  <a:schemeClr val="tx1"/>
                </a:solidFill>
              </a:rPr>
              <a:t>Elevation</a:t>
            </a:r>
            <a:r>
              <a:rPr kumimoji="1" lang="ja-JP" altLang="en-US" sz="1000" dirty="0">
                <a:solidFill>
                  <a:schemeClr val="tx1"/>
                </a:solidFill>
              </a:rPr>
              <a:t>図を添付してルートを理解しやすく説明する等もおすすめです。</a:t>
            </a:r>
            <a:endParaRPr kumimoji="1" lang="en-US" altLang="ja-JP" sz="1000" dirty="0">
              <a:solidFill>
                <a:schemeClr val="accent2">
                  <a:lumMod val="75000"/>
                </a:schemeClr>
              </a:solidFill>
            </a:endParaRPr>
          </a:p>
        </p:txBody>
      </p:sp>
      <p:sp>
        <p:nvSpPr>
          <p:cNvPr id="15" name="正方形/長方形 14">
            <a:extLst>
              <a:ext uri="{FF2B5EF4-FFF2-40B4-BE49-F238E27FC236}">
                <a16:creationId xmlns:a16="http://schemas.microsoft.com/office/drawing/2014/main" id="{D941EA85-B885-4331-8856-620B2EF8993B}"/>
              </a:ext>
            </a:extLst>
          </p:cNvPr>
          <p:cNvSpPr/>
          <p:nvPr/>
        </p:nvSpPr>
        <p:spPr>
          <a:xfrm>
            <a:off x="549000" y="1516411"/>
            <a:ext cx="5760000" cy="306662"/>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200" dirty="0"/>
              <a:t>We provide special meals for participants with </a:t>
            </a:r>
            <a:r>
              <a:rPr kumimoji="1" lang="en-US" altLang="ja-JP" sz="1200" dirty="0" smtClean="0"/>
              <a:t>allergies upon </a:t>
            </a:r>
            <a:r>
              <a:rPr kumimoji="1" lang="en-US" altLang="ja-JP" sz="1200" dirty="0"/>
              <a:t>advance request</a:t>
            </a:r>
            <a:r>
              <a:rPr kumimoji="1" lang="en-US" altLang="ja-JP" sz="1200" dirty="0" smtClean="0"/>
              <a:t>.</a:t>
            </a:r>
            <a:endParaRPr kumimoji="1" lang="en-US" altLang="ja-JP" sz="1200" dirty="0"/>
          </a:p>
        </p:txBody>
      </p:sp>
      <p:sp>
        <p:nvSpPr>
          <p:cNvPr id="13" name="正方形/長方形 12"/>
          <p:cNvSpPr/>
          <p:nvPr/>
        </p:nvSpPr>
        <p:spPr>
          <a:xfrm>
            <a:off x="263599" y="4022185"/>
            <a:ext cx="6438378" cy="1815882"/>
          </a:xfrm>
          <a:prstGeom prst="rect">
            <a:avLst/>
          </a:prstGeom>
        </p:spPr>
        <p:txBody>
          <a:bodyPr wrap="square">
            <a:spAutoFit/>
          </a:bodyPr>
          <a:lstStyle/>
          <a:p>
            <a:pPr algn="ctr"/>
            <a:r>
              <a:rPr lang="en-US" altLang="ja-JP" sz="1400" dirty="0" smtClean="0"/>
              <a:t>&lt;Operation Flow&gt;</a:t>
            </a:r>
          </a:p>
          <a:p>
            <a:pPr algn="ctr"/>
            <a:r>
              <a:rPr lang="en-US" altLang="ja-JP" sz="1400" dirty="0" smtClean="0"/>
              <a:t>Tour </a:t>
            </a:r>
            <a:r>
              <a:rPr lang="en-US" altLang="ja-JP" sz="1400" dirty="0"/>
              <a:t>Guide</a:t>
            </a:r>
          </a:p>
          <a:p>
            <a:pPr algn="ctr"/>
            <a:r>
              <a:rPr lang="en-US" altLang="ja-JP" sz="1400" dirty="0"/>
              <a:t>↓</a:t>
            </a:r>
          </a:p>
          <a:p>
            <a:pPr algn="ctr"/>
            <a:r>
              <a:rPr lang="en-US" altLang="ja-JP" sz="1400" dirty="0"/>
              <a:t>Tour Leader, Embassies and Consulates in Japan, Insurance Companies, Hospitals, etc.</a:t>
            </a:r>
          </a:p>
          <a:p>
            <a:pPr algn="ctr"/>
            <a:r>
              <a:rPr lang="en-US" altLang="ja-JP" sz="1400" dirty="0"/>
              <a:t>↓</a:t>
            </a:r>
          </a:p>
          <a:p>
            <a:pPr algn="ctr"/>
            <a:r>
              <a:rPr lang="en-US" altLang="ja-JP" sz="1400" dirty="0"/>
              <a:t>Accident Management Headquarters, Risk Management Office</a:t>
            </a:r>
          </a:p>
          <a:p>
            <a:pPr algn="ctr"/>
            <a:r>
              <a:rPr lang="en-US" altLang="ja-JP" sz="1400" dirty="0"/>
              <a:t>↓</a:t>
            </a:r>
          </a:p>
          <a:p>
            <a:pPr algn="ctr"/>
            <a:r>
              <a:rPr lang="en-US" altLang="ja-JP" sz="1400" dirty="0"/>
              <a:t>CEO, Company President</a:t>
            </a:r>
          </a:p>
        </p:txBody>
      </p:sp>
      <p:sp>
        <p:nvSpPr>
          <p:cNvPr id="12" name="正方形/長方形 11">
            <a:extLst>
              <a:ext uri="{FF2B5EF4-FFF2-40B4-BE49-F238E27FC236}">
                <a16:creationId xmlns:a16="http://schemas.microsoft.com/office/drawing/2014/main" id="{CEFFD673-F244-40C2-844D-516F6550AF6C}"/>
              </a:ext>
            </a:extLst>
          </p:cNvPr>
          <p:cNvSpPr/>
          <p:nvPr/>
        </p:nvSpPr>
        <p:spPr>
          <a:xfrm>
            <a:off x="426056" y="6110718"/>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a:t>Reservation &amp; Cancellation Policy</a:t>
            </a:r>
            <a:endParaRPr kumimoji="1" lang="ja-JP" altLang="en-US" sz="2400" dirty="0"/>
          </a:p>
        </p:txBody>
      </p:sp>
      <p:sp>
        <p:nvSpPr>
          <p:cNvPr id="14" name="正方形/長方形 13">
            <a:extLst>
              <a:ext uri="{FF2B5EF4-FFF2-40B4-BE49-F238E27FC236}">
                <a16:creationId xmlns:a16="http://schemas.microsoft.com/office/drawing/2014/main" id="{AE243CD9-0137-4C16-BC0E-6B0F0654B8AA}"/>
              </a:ext>
            </a:extLst>
          </p:cNvPr>
          <p:cNvSpPr/>
          <p:nvPr/>
        </p:nvSpPr>
        <p:spPr>
          <a:xfrm>
            <a:off x="401604" y="7895438"/>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a:t>Cancellation</a:t>
            </a:r>
            <a:endParaRPr kumimoji="1" lang="ja-JP" altLang="en-US" sz="1400" b="1" dirty="0"/>
          </a:p>
        </p:txBody>
      </p:sp>
      <p:sp>
        <p:nvSpPr>
          <p:cNvPr id="17" name="正方形/長方形 16">
            <a:extLst>
              <a:ext uri="{FF2B5EF4-FFF2-40B4-BE49-F238E27FC236}">
                <a16:creationId xmlns:a16="http://schemas.microsoft.com/office/drawing/2014/main" id="{0399712A-4BCB-4B00-903A-6DC23223527A}"/>
              </a:ext>
            </a:extLst>
          </p:cNvPr>
          <p:cNvSpPr/>
          <p:nvPr/>
        </p:nvSpPr>
        <p:spPr>
          <a:xfrm>
            <a:off x="413830" y="8240240"/>
            <a:ext cx="5760000" cy="50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r>
              <a:rPr lang="en-US" altLang="ja-JP" sz="1200" dirty="0"/>
              <a:t>Cancellation Policy / 10% : 1 month Before Departure</a:t>
            </a:r>
          </a:p>
          <a:p>
            <a:r>
              <a:rPr lang="en-US" altLang="ja-JP" sz="1200" dirty="0" smtClean="0"/>
              <a:t>20</a:t>
            </a:r>
            <a:r>
              <a:rPr lang="en-US" altLang="ja-JP" sz="1200" dirty="0"/>
              <a:t>%: 21 Days Before Departure</a:t>
            </a:r>
          </a:p>
          <a:p>
            <a:r>
              <a:rPr lang="en-US" altLang="ja-JP" sz="1200" dirty="0"/>
              <a:t>30% : 15 Days Before Departure</a:t>
            </a:r>
          </a:p>
          <a:p>
            <a:r>
              <a:rPr lang="en-US" altLang="ja-JP" sz="1200" dirty="0"/>
              <a:t>50% : 1 Week Before Departure</a:t>
            </a:r>
          </a:p>
          <a:p>
            <a:r>
              <a:rPr lang="en-US" altLang="ja-JP" sz="1200" dirty="0"/>
              <a:t>80% : Less Than 1 Week</a:t>
            </a:r>
          </a:p>
        </p:txBody>
      </p:sp>
      <p:sp>
        <p:nvSpPr>
          <p:cNvPr id="18" name="正方形/長方形 17">
            <a:extLst>
              <a:ext uri="{FF2B5EF4-FFF2-40B4-BE49-F238E27FC236}">
                <a16:creationId xmlns:a16="http://schemas.microsoft.com/office/drawing/2014/main" id="{65F2FC84-9918-497C-99B0-2A4B584D080E}"/>
              </a:ext>
            </a:extLst>
          </p:cNvPr>
          <p:cNvSpPr/>
          <p:nvPr/>
        </p:nvSpPr>
        <p:spPr>
          <a:xfrm>
            <a:off x="413830" y="6532704"/>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a:t>Payment Methods</a:t>
            </a:r>
            <a:endParaRPr kumimoji="1" lang="ja-JP" altLang="en-US" sz="1400" b="1" dirty="0"/>
          </a:p>
        </p:txBody>
      </p:sp>
      <p:sp>
        <p:nvSpPr>
          <p:cNvPr id="19" name="正方形/長方形 18">
            <a:extLst>
              <a:ext uri="{FF2B5EF4-FFF2-40B4-BE49-F238E27FC236}">
                <a16:creationId xmlns:a16="http://schemas.microsoft.com/office/drawing/2014/main" id="{2A8C122C-220B-4928-AAD1-4FD5B7AA271F}"/>
              </a:ext>
            </a:extLst>
          </p:cNvPr>
          <p:cNvSpPr/>
          <p:nvPr/>
        </p:nvSpPr>
        <p:spPr>
          <a:xfrm>
            <a:off x="413830" y="6812780"/>
            <a:ext cx="5760000" cy="720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200" dirty="0"/>
              <a:t>We will send a booking confirmation by email with an invoice requesting </a:t>
            </a:r>
            <a:r>
              <a:rPr kumimoji="1" lang="en-US" altLang="ja-JP" sz="1200" dirty="0" smtClean="0"/>
              <a:t>10% </a:t>
            </a:r>
            <a:r>
              <a:rPr kumimoji="1" lang="en-US" altLang="ja-JP" sz="1200" dirty="0"/>
              <a:t>deposit </a:t>
            </a:r>
            <a:r>
              <a:rPr kumimoji="1" lang="en-US" altLang="ja-JP" sz="1200" dirty="0" smtClean="0"/>
              <a:t>per </a:t>
            </a:r>
            <a:r>
              <a:rPr kumimoji="1" lang="en-US" altLang="ja-JP" sz="1200" dirty="0"/>
              <a:t>person due within 2 weeks of invoice date. The remaining balance is due 2</a:t>
            </a:r>
          </a:p>
          <a:p>
            <a:pPr>
              <a:lnSpc>
                <a:spcPts val="1800"/>
              </a:lnSpc>
            </a:pPr>
            <a:r>
              <a:rPr kumimoji="1" lang="en-US" altLang="ja-JP" sz="1200" dirty="0"/>
              <a:t>weeks prior to arrival. If </a:t>
            </a:r>
            <a:r>
              <a:rPr kumimoji="1" lang="en-US" altLang="ja-JP" sz="1200" dirty="0" smtClean="0"/>
              <a:t>KNT Hokkaido </a:t>
            </a:r>
            <a:r>
              <a:rPr kumimoji="1" lang="en-US" altLang="ja-JP" sz="1200" dirty="0"/>
              <a:t>has not received deposit amount by the due date,</a:t>
            </a:r>
          </a:p>
          <a:p>
            <a:pPr>
              <a:lnSpc>
                <a:spcPts val="1800"/>
              </a:lnSpc>
            </a:pPr>
            <a:r>
              <a:rPr kumimoji="1" lang="en-US" altLang="ja-JP" sz="1200" dirty="0"/>
              <a:t>the booking will be cancelled.</a:t>
            </a:r>
          </a:p>
        </p:txBody>
      </p:sp>
      <p:sp>
        <p:nvSpPr>
          <p:cNvPr id="21" name="テキスト ボックス 20">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983369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724661F-6778-4C7D-90FC-D73ADB88B333}"/>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1" name="正方形/長方形 10">
            <a:extLst>
              <a:ext uri="{FF2B5EF4-FFF2-40B4-BE49-F238E27FC236}">
                <a16:creationId xmlns:a16="http://schemas.microsoft.com/office/drawing/2014/main" id="{30B0DB75-1DB7-49F2-A4B8-7648C96DD90F}"/>
              </a:ext>
            </a:extLst>
          </p:cNvPr>
          <p:cNvSpPr/>
          <p:nvPr/>
        </p:nvSpPr>
        <p:spPr>
          <a:xfrm>
            <a:off x="484387" y="8325771"/>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a:t>Tour Operator</a:t>
            </a:r>
            <a:r>
              <a:rPr kumimoji="1" lang="ja-JP" altLang="en-US" sz="1400" b="1" dirty="0"/>
              <a:t> </a:t>
            </a:r>
            <a:r>
              <a:rPr kumimoji="1" lang="en-US" altLang="ja-JP" sz="1400" b="1" dirty="0"/>
              <a:t>/</a:t>
            </a:r>
            <a:r>
              <a:rPr kumimoji="1" lang="ja-JP" altLang="en-US" sz="1400" b="1" dirty="0"/>
              <a:t> </a:t>
            </a:r>
            <a:r>
              <a:rPr kumimoji="1" lang="en-US" altLang="ja-JP" sz="1400" b="1" dirty="0"/>
              <a:t>Contact</a:t>
            </a:r>
            <a:endParaRPr kumimoji="1" lang="ja-JP" altLang="en-US" sz="1400" b="1" dirty="0"/>
          </a:p>
        </p:txBody>
      </p:sp>
      <p:cxnSp>
        <p:nvCxnSpPr>
          <p:cNvPr id="33" name="直線コネクタ 32">
            <a:extLst>
              <a:ext uri="{FF2B5EF4-FFF2-40B4-BE49-F238E27FC236}">
                <a16:creationId xmlns:a16="http://schemas.microsoft.com/office/drawing/2014/main" id="{AAFE7C0D-1C15-4B33-8E3D-C881C6D5CAD3}"/>
              </a:ext>
            </a:extLst>
          </p:cNvPr>
          <p:cNvCxnSpPr>
            <a:cxnSpLocks/>
          </p:cNvCxnSpPr>
          <p:nvPr/>
        </p:nvCxnSpPr>
        <p:spPr>
          <a:xfrm>
            <a:off x="549000" y="8306761"/>
            <a:ext cx="5760000" cy="0"/>
          </a:xfrm>
          <a:prstGeom prst="line">
            <a:avLst/>
          </a:prstGeom>
          <a:ln w="3175">
            <a:prstDash val="sysDash"/>
          </a:ln>
        </p:spPr>
        <p:style>
          <a:lnRef idx="3">
            <a:schemeClr val="accent6"/>
          </a:lnRef>
          <a:fillRef idx="0">
            <a:schemeClr val="accent6"/>
          </a:fillRef>
          <a:effectRef idx="2">
            <a:schemeClr val="accent6"/>
          </a:effectRef>
          <a:fontRef idx="minor">
            <a:schemeClr val="tx1"/>
          </a:fontRef>
        </p:style>
      </p:cxnSp>
      <p:sp>
        <p:nvSpPr>
          <p:cNvPr id="41" name="テキスト ボックス 40">
            <a:extLst>
              <a:ext uri="{FF2B5EF4-FFF2-40B4-BE49-F238E27FC236}">
                <a16:creationId xmlns:a16="http://schemas.microsoft.com/office/drawing/2014/main" id="{3933BDC2-7E35-40E8-A854-BB292EBD1789}"/>
              </a:ext>
            </a:extLst>
          </p:cNvPr>
          <p:cNvSpPr txBox="1"/>
          <p:nvPr/>
        </p:nvSpPr>
        <p:spPr>
          <a:xfrm>
            <a:off x="7597500" y="1534204"/>
            <a:ext cx="2520000" cy="720000"/>
          </a:xfrm>
          <a:prstGeom prst="accentCallout1">
            <a:avLst>
              <a:gd name="adj1" fmla="val 18750"/>
              <a:gd name="adj2" fmla="val -8333"/>
              <a:gd name="adj3" fmla="val 18540"/>
              <a:gd name="adj4" fmla="val -22501"/>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支払方法</a:t>
            </a:r>
            <a:endParaRPr kumimoji="1" lang="en-US" altLang="ja-JP" sz="1200" dirty="0">
              <a:solidFill>
                <a:schemeClr val="accent2">
                  <a:lumMod val="75000"/>
                </a:schemeClr>
              </a:solidFill>
            </a:endParaRPr>
          </a:p>
          <a:p>
            <a:r>
              <a:rPr lang="ja-JP" altLang="ja-JP" sz="1000" dirty="0"/>
              <a:t>支払い方法の一覧を記載（クレジットカード、</a:t>
            </a:r>
            <a:r>
              <a:rPr lang="en-US" altLang="ja-JP" sz="1000" dirty="0"/>
              <a:t>PayPal</a:t>
            </a:r>
            <a:r>
              <a:rPr lang="ja-JP" altLang="ja-JP" sz="1000" dirty="0"/>
              <a:t>などの電子決済システム、電信送金）</a:t>
            </a:r>
            <a:endParaRPr kumimoji="1" lang="en-US" altLang="ja-JP" sz="1000" dirty="0">
              <a:solidFill>
                <a:schemeClr val="accent2">
                  <a:lumMod val="75000"/>
                </a:schemeClr>
              </a:solidFill>
            </a:endParaRPr>
          </a:p>
        </p:txBody>
      </p:sp>
      <p:sp>
        <p:nvSpPr>
          <p:cNvPr id="43" name="テキスト ボックス 42">
            <a:extLst>
              <a:ext uri="{FF2B5EF4-FFF2-40B4-BE49-F238E27FC236}">
                <a16:creationId xmlns:a16="http://schemas.microsoft.com/office/drawing/2014/main" id="{43FB6D9A-A20D-462B-8E06-48B8CBC37443}"/>
              </a:ext>
            </a:extLst>
          </p:cNvPr>
          <p:cNvSpPr txBox="1"/>
          <p:nvPr/>
        </p:nvSpPr>
        <p:spPr>
          <a:xfrm>
            <a:off x="7597500" y="2570483"/>
            <a:ext cx="2520000" cy="276999"/>
          </a:xfrm>
          <a:prstGeom prst="accentCallout1">
            <a:avLst>
              <a:gd name="adj1" fmla="val 18750"/>
              <a:gd name="adj2" fmla="val -8333"/>
              <a:gd name="adj3" fmla="val 17364"/>
              <a:gd name="adj4" fmla="val -22047"/>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取消条件</a:t>
            </a:r>
            <a:endParaRPr kumimoji="1" lang="en-US" altLang="ja-JP" sz="1200" dirty="0">
              <a:solidFill>
                <a:schemeClr val="accent2">
                  <a:lumMod val="75000"/>
                </a:schemeClr>
              </a:solidFill>
            </a:endParaRPr>
          </a:p>
        </p:txBody>
      </p:sp>
      <p:sp>
        <p:nvSpPr>
          <p:cNvPr id="45" name="テキスト ボックス 44">
            <a:extLst>
              <a:ext uri="{FF2B5EF4-FFF2-40B4-BE49-F238E27FC236}">
                <a16:creationId xmlns:a16="http://schemas.microsoft.com/office/drawing/2014/main" id="{0DC05C97-7C9B-4663-9CF3-A75E5633590B}"/>
              </a:ext>
            </a:extLst>
          </p:cNvPr>
          <p:cNvSpPr txBox="1"/>
          <p:nvPr/>
        </p:nvSpPr>
        <p:spPr>
          <a:xfrm>
            <a:off x="7597500" y="4561851"/>
            <a:ext cx="2520000" cy="276999"/>
          </a:xfrm>
          <a:prstGeom prst="accentCallout1">
            <a:avLst>
              <a:gd name="adj1" fmla="val 18750"/>
              <a:gd name="adj2" fmla="val -8333"/>
              <a:gd name="adj3" fmla="val 21949"/>
              <a:gd name="adj4" fmla="val -23257"/>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免責事項</a:t>
            </a:r>
            <a:endParaRPr kumimoji="1" lang="en-US" altLang="ja-JP" sz="1200" dirty="0">
              <a:solidFill>
                <a:schemeClr val="accent2">
                  <a:lumMod val="75000"/>
                </a:schemeClr>
              </a:solidFill>
            </a:endParaRPr>
          </a:p>
        </p:txBody>
      </p:sp>
      <p:sp>
        <p:nvSpPr>
          <p:cNvPr id="47" name="テキスト ボックス 46">
            <a:extLst>
              <a:ext uri="{FF2B5EF4-FFF2-40B4-BE49-F238E27FC236}">
                <a16:creationId xmlns:a16="http://schemas.microsoft.com/office/drawing/2014/main" id="{AE2C51B4-25D6-4451-B83C-44C8326E283E}"/>
              </a:ext>
            </a:extLst>
          </p:cNvPr>
          <p:cNvSpPr txBox="1"/>
          <p:nvPr/>
        </p:nvSpPr>
        <p:spPr>
          <a:xfrm>
            <a:off x="7597500" y="6432906"/>
            <a:ext cx="2520000" cy="276999"/>
          </a:xfrm>
          <a:prstGeom prst="accentCallout1">
            <a:avLst>
              <a:gd name="adj1" fmla="val 18750"/>
              <a:gd name="adj2" fmla="val -8333"/>
              <a:gd name="adj3" fmla="val 17364"/>
              <a:gd name="adj4" fmla="val -23357"/>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協力事業者</a:t>
            </a:r>
            <a:endParaRPr kumimoji="1" lang="en-US" altLang="ja-JP" sz="1200" dirty="0">
              <a:solidFill>
                <a:schemeClr val="accent2">
                  <a:lumMod val="75000"/>
                </a:schemeClr>
              </a:solidFill>
            </a:endParaRPr>
          </a:p>
        </p:txBody>
      </p:sp>
      <p:sp>
        <p:nvSpPr>
          <p:cNvPr id="49" name="テキスト ボックス 48">
            <a:extLst>
              <a:ext uri="{FF2B5EF4-FFF2-40B4-BE49-F238E27FC236}">
                <a16:creationId xmlns:a16="http://schemas.microsoft.com/office/drawing/2014/main" id="{C334EF52-8A50-4B6B-9EE8-05D3E4914E9D}"/>
              </a:ext>
            </a:extLst>
          </p:cNvPr>
          <p:cNvSpPr txBox="1"/>
          <p:nvPr/>
        </p:nvSpPr>
        <p:spPr>
          <a:xfrm>
            <a:off x="7597500" y="7423286"/>
            <a:ext cx="2520000" cy="276999"/>
          </a:xfrm>
          <a:prstGeom prst="accentCallout1">
            <a:avLst>
              <a:gd name="adj1" fmla="val 18750"/>
              <a:gd name="adj2" fmla="val -8333"/>
              <a:gd name="adj3" fmla="val 21949"/>
              <a:gd name="adj4" fmla="val -25272"/>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ツアー催行者・連絡先</a:t>
            </a:r>
            <a:endParaRPr kumimoji="1" lang="en-US" altLang="ja-JP" sz="1200" dirty="0">
              <a:solidFill>
                <a:schemeClr val="accent2">
                  <a:lumMod val="75000"/>
                </a:schemeClr>
              </a:solidFill>
            </a:endParaRPr>
          </a:p>
        </p:txBody>
      </p:sp>
      <p:sp>
        <p:nvSpPr>
          <p:cNvPr id="25" name="正方形/長方形 24">
            <a:extLst>
              <a:ext uri="{FF2B5EF4-FFF2-40B4-BE49-F238E27FC236}">
                <a16:creationId xmlns:a16="http://schemas.microsoft.com/office/drawing/2014/main" id="{CEFFD673-F244-40C2-844D-516F6550AF6C}"/>
              </a:ext>
            </a:extLst>
          </p:cNvPr>
          <p:cNvSpPr/>
          <p:nvPr/>
        </p:nvSpPr>
        <p:spPr>
          <a:xfrm>
            <a:off x="549000" y="715103"/>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a:t>Disclaimer</a:t>
            </a:r>
            <a:endParaRPr kumimoji="1" lang="ja-JP" altLang="en-US" sz="2400" dirty="0"/>
          </a:p>
        </p:txBody>
      </p:sp>
      <p:sp>
        <p:nvSpPr>
          <p:cNvPr id="26" name="正方形/長方形 25">
            <a:extLst>
              <a:ext uri="{FF2B5EF4-FFF2-40B4-BE49-F238E27FC236}">
                <a16:creationId xmlns:a16="http://schemas.microsoft.com/office/drawing/2014/main" id="{C3226D8A-1689-4154-A685-314A990547F8}"/>
              </a:ext>
            </a:extLst>
          </p:cNvPr>
          <p:cNvSpPr/>
          <p:nvPr/>
        </p:nvSpPr>
        <p:spPr>
          <a:xfrm>
            <a:off x="549000" y="1071443"/>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a:t>Disclaimer</a:t>
            </a:r>
            <a:endParaRPr kumimoji="1" lang="ja-JP" altLang="en-US" sz="1400" b="1" dirty="0"/>
          </a:p>
        </p:txBody>
      </p:sp>
      <p:sp>
        <p:nvSpPr>
          <p:cNvPr id="27" name="正方形/長方形 26">
            <a:extLst>
              <a:ext uri="{FF2B5EF4-FFF2-40B4-BE49-F238E27FC236}">
                <a16:creationId xmlns:a16="http://schemas.microsoft.com/office/drawing/2014/main" id="{46434573-0357-4F8F-9611-6CB07DAD4111}"/>
              </a:ext>
            </a:extLst>
          </p:cNvPr>
          <p:cNvSpPr/>
          <p:nvPr/>
        </p:nvSpPr>
        <p:spPr>
          <a:xfrm>
            <a:off x="484387" y="1307741"/>
            <a:ext cx="5824613" cy="485587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000" dirty="0"/>
              <a:t>We are not liable or responsible for any damages or injuries caused by the following actions and/or reasons</a:t>
            </a:r>
            <a:r>
              <a:rPr kumimoji="1" lang="en-US" altLang="ja-JP" sz="1000" dirty="0" smtClean="0"/>
              <a:t>:</a:t>
            </a:r>
            <a:endParaRPr kumimoji="1" lang="en-US" altLang="ja-JP" sz="1000" dirty="0"/>
          </a:p>
          <a:p>
            <a:pPr>
              <a:lnSpc>
                <a:spcPts val="1800"/>
              </a:lnSpc>
            </a:pPr>
            <a:r>
              <a:rPr kumimoji="1" lang="ja-JP" altLang="en-US" sz="1000" dirty="0"/>
              <a:t>・</a:t>
            </a:r>
            <a:r>
              <a:rPr kumimoji="1" lang="en-US" altLang="ja-JP" sz="1000" dirty="0"/>
              <a:t>Willful or gross negligence caused by insurance policy holders, other insured persons </a:t>
            </a:r>
          </a:p>
          <a:p>
            <a:pPr>
              <a:lnSpc>
                <a:spcPts val="1800"/>
              </a:lnSpc>
            </a:pPr>
            <a:r>
              <a:rPr kumimoji="1" lang="en-US" altLang="ja-JP" sz="1000" dirty="0"/>
              <a:t>    and insurance beneficiaries</a:t>
            </a:r>
          </a:p>
          <a:p>
            <a:pPr>
              <a:lnSpc>
                <a:spcPts val="1800"/>
              </a:lnSpc>
            </a:pPr>
            <a:r>
              <a:rPr kumimoji="1" lang="ja-JP" altLang="en-US" sz="1000" dirty="0"/>
              <a:t>・</a:t>
            </a:r>
            <a:r>
              <a:rPr kumimoji="1" lang="en-US" altLang="ja-JP" sz="1000" dirty="0"/>
              <a:t>Fights, suicides and criminal behavior</a:t>
            </a:r>
          </a:p>
          <a:p>
            <a:pPr>
              <a:lnSpc>
                <a:spcPts val="1800"/>
              </a:lnSpc>
            </a:pPr>
            <a:r>
              <a:rPr kumimoji="1" lang="ja-JP" altLang="en-US" sz="1000" dirty="0"/>
              <a:t>・</a:t>
            </a:r>
            <a:r>
              <a:rPr kumimoji="1" lang="en-US" altLang="ja-JP" sz="1000" dirty="0"/>
              <a:t>Traffic accidents whether or not drivers are insured, the driving of motorcycles without  </a:t>
            </a:r>
          </a:p>
          <a:p>
            <a:pPr>
              <a:lnSpc>
                <a:spcPts val="1800"/>
              </a:lnSpc>
            </a:pPr>
            <a:r>
              <a:rPr kumimoji="1" lang="en-US" altLang="ja-JP" sz="1000" dirty="0"/>
              <a:t>     licenses, driving under the influence of alcohol and/or drugs, whether prescription or </a:t>
            </a:r>
          </a:p>
          <a:p>
            <a:pPr>
              <a:lnSpc>
                <a:spcPts val="1800"/>
              </a:lnSpc>
            </a:pPr>
            <a:r>
              <a:rPr kumimoji="1" lang="en-US" altLang="ja-JP" sz="1000" dirty="0"/>
              <a:t>     illegal</a:t>
            </a:r>
          </a:p>
          <a:p>
            <a:pPr>
              <a:lnSpc>
                <a:spcPts val="1800"/>
              </a:lnSpc>
            </a:pPr>
            <a:r>
              <a:rPr kumimoji="1" lang="ja-JP" altLang="en-US" sz="1000" dirty="0"/>
              <a:t>・</a:t>
            </a:r>
            <a:r>
              <a:rPr kumimoji="1" lang="en-US" altLang="ja-JP" sz="1000" dirty="0"/>
              <a:t>Brain and other diseases, insanity</a:t>
            </a:r>
          </a:p>
          <a:p>
            <a:pPr>
              <a:lnSpc>
                <a:spcPts val="1800"/>
              </a:lnSpc>
            </a:pPr>
            <a:r>
              <a:rPr kumimoji="1" lang="ja-JP" altLang="en-US" sz="1000" dirty="0"/>
              <a:t>・</a:t>
            </a:r>
            <a:r>
              <a:rPr kumimoji="1" lang="en-US" altLang="ja-JP" sz="1000" dirty="0"/>
              <a:t>Pregnancy, childbirth, premature birth, abortion</a:t>
            </a:r>
          </a:p>
          <a:p>
            <a:pPr>
              <a:lnSpc>
                <a:spcPts val="1800"/>
              </a:lnSpc>
            </a:pPr>
            <a:r>
              <a:rPr kumimoji="1" lang="ja-JP" altLang="en-US" sz="1000" dirty="0"/>
              <a:t>・</a:t>
            </a:r>
            <a:r>
              <a:rPr kumimoji="1" lang="en-US" altLang="ja-JP" sz="1000" dirty="0"/>
              <a:t>Surgical operations (except for accidents caused by us)</a:t>
            </a:r>
          </a:p>
          <a:p>
            <a:pPr>
              <a:lnSpc>
                <a:spcPts val="1800"/>
              </a:lnSpc>
            </a:pPr>
            <a:r>
              <a:rPr kumimoji="1" lang="ja-JP" altLang="en-US" sz="1000" dirty="0"/>
              <a:t>・</a:t>
            </a:r>
            <a:r>
              <a:rPr kumimoji="1" lang="en-US" altLang="ja-JP" sz="1000" dirty="0"/>
              <a:t>Accidents and riots related to wars and revolutions</a:t>
            </a:r>
          </a:p>
          <a:p>
            <a:pPr>
              <a:lnSpc>
                <a:spcPts val="1800"/>
              </a:lnSpc>
            </a:pPr>
            <a:r>
              <a:rPr kumimoji="1" lang="ja-JP" altLang="en-US" sz="1000" dirty="0"/>
              <a:t>・</a:t>
            </a:r>
            <a:r>
              <a:rPr kumimoji="1" lang="en-US" altLang="ja-JP" sz="1000" dirty="0"/>
              <a:t>Earthquakes, volcanic eruptions, tsunamis, and other Acts of God</a:t>
            </a:r>
          </a:p>
          <a:p>
            <a:pPr>
              <a:lnSpc>
                <a:spcPts val="1800"/>
              </a:lnSpc>
            </a:pPr>
            <a:r>
              <a:rPr kumimoji="1" lang="ja-JP" altLang="en-US" sz="1000" dirty="0"/>
              <a:t>・</a:t>
            </a:r>
            <a:r>
              <a:rPr kumimoji="1" lang="en-US" altLang="ja-JP" sz="1000" dirty="0"/>
              <a:t>Nuclear contamination caused by nuclear accidents</a:t>
            </a:r>
          </a:p>
          <a:p>
            <a:pPr>
              <a:lnSpc>
                <a:spcPts val="1800"/>
              </a:lnSpc>
            </a:pPr>
            <a:r>
              <a:rPr kumimoji="1" lang="ja-JP" altLang="en-US" sz="1000" dirty="0"/>
              <a:t>・</a:t>
            </a:r>
            <a:r>
              <a:rPr kumimoji="1" lang="en-US" altLang="ja-JP" sz="1000" dirty="0"/>
              <a:t>Mountain climbing using tools such as ice axes; rock climbing; luge; bobsled; skeleton </a:t>
            </a:r>
          </a:p>
          <a:p>
            <a:pPr>
              <a:lnSpc>
                <a:spcPts val="1800"/>
              </a:lnSpc>
            </a:pPr>
            <a:r>
              <a:rPr kumimoji="1" lang="en-US" altLang="ja-JP" sz="1000" dirty="0"/>
              <a:t>    sports; flying planes; sky diving; hang gliding; riding super-light powered machines such </a:t>
            </a:r>
          </a:p>
          <a:p>
            <a:pPr>
              <a:lnSpc>
                <a:spcPts val="1800"/>
              </a:lnSpc>
            </a:pPr>
            <a:r>
              <a:rPr kumimoji="1" lang="en-US" altLang="ja-JP" sz="1000" dirty="0"/>
              <a:t>    as motor hang gliders, micro light aircraft, and ultra light aircraft.</a:t>
            </a:r>
          </a:p>
          <a:p>
            <a:pPr>
              <a:lnSpc>
                <a:spcPts val="1800"/>
              </a:lnSpc>
            </a:pPr>
            <a:r>
              <a:rPr kumimoji="1" lang="ja-JP" altLang="en-US" sz="1000" dirty="0"/>
              <a:t>・</a:t>
            </a:r>
            <a:r>
              <a:rPr kumimoji="1" lang="en-US" altLang="ja-JP" sz="1000" dirty="0"/>
              <a:t>Racing, competing, performing and test driving of automobiles, motorcycles, </a:t>
            </a:r>
          </a:p>
          <a:p>
            <a:pPr>
              <a:lnSpc>
                <a:spcPts val="1800"/>
              </a:lnSpc>
            </a:pPr>
            <a:r>
              <a:rPr kumimoji="1" lang="en-US" altLang="ja-JP" sz="1000" dirty="0"/>
              <a:t>    motorboats, etc.</a:t>
            </a:r>
          </a:p>
          <a:p>
            <a:pPr>
              <a:lnSpc>
                <a:spcPts val="1800"/>
              </a:lnSpc>
            </a:pPr>
            <a:r>
              <a:rPr kumimoji="1" lang="ja-JP" altLang="en-US" sz="1000" dirty="0"/>
              <a:t>・</a:t>
            </a:r>
            <a:r>
              <a:rPr kumimoji="1" lang="en-US" altLang="ja-JP" sz="1000" dirty="0"/>
              <a:t>Whiplash or back pain without independent medical proof</a:t>
            </a:r>
            <a:r>
              <a:rPr kumimoji="1" lang="en-US" altLang="ja-JP" sz="1000" dirty="0" smtClean="0"/>
              <a:t>.</a:t>
            </a:r>
          </a:p>
          <a:p>
            <a:pPr>
              <a:lnSpc>
                <a:spcPts val="1800"/>
              </a:lnSpc>
            </a:pPr>
            <a:r>
              <a:rPr kumimoji="1" lang="ja-JP" altLang="en-US" sz="1000" dirty="0"/>
              <a:t>・ </a:t>
            </a:r>
            <a:r>
              <a:rPr kumimoji="1" lang="en-US" altLang="ja-JP" sz="1000" dirty="0" smtClean="0"/>
              <a:t>Willful </a:t>
            </a:r>
            <a:r>
              <a:rPr kumimoji="1" lang="en-US" altLang="ja-JP" sz="1000" dirty="0"/>
              <a:t>or gross negligence caused by you.</a:t>
            </a:r>
          </a:p>
          <a:p>
            <a:pPr>
              <a:lnSpc>
                <a:spcPts val="1800"/>
              </a:lnSpc>
            </a:pPr>
            <a:r>
              <a:rPr kumimoji="1" lang="ja-JP" altLang="en-US" sz="1000" dirty="0"/>
              <a:t>・ </a:t>
            </a:r>
            <a:r>
              <a:rPr kumimoji="1" lang="en-US" altLang="ja-JP" sz="1000" dirty="0" smtClean="0"/>
              <a:t>Liability </a:t>
            </a:r>
            <a:r>
              <a:rPr kumimoji="1" lang="en-US" altLang="ja-JP" sz="1000" dirty="0"/>
              <a:t>for damages directly caused by your performance of duties (damages occurring during your work)</a:t>
            </a:r>
          </a:p>
          <a:p>
            <a:pPr>
              <a:lnSpc>
                <a:spcPts val="1800"/>
              </a:lnSpc>
            </a:pPr>
            <a:r>
              <a:rPr kumimoji="1" lang="ja-JP" altLang="en-US" sz="1000" dirty="0"/>
              <a:t>・ </a:t>
            </a:r>
            <a:r>
              <a:rPr kumimoji="1" lang="en-US" altLang="ja-JP" sz="1000" dirty="0" smtClean="0"/>
              <a:t>Liability </a:t>
            </a:r>
            <a:r>
              <a:rPr kumimoji="1" lang="en-US" altLang="ja-JP" sz="1000" dirty="0"/>
              <a:t>for damages to your consigned goods caused by you (damage to hotel facilities and rooms is however covered</a:t>
            </a:r>
            <a:r>
              <a:rPr kumimoji="1" lang="en-US" altLang="ja-JP" sz="1000" dirty="0" smtClean="0"/>
              <a:t>)</a:t>
            </a:r>
            <a:endParaRPr kumimoji="1" lang="en-US" altLang="ja-JP" sz="1000" dirty="0"/>
          </a:p>
          <a:p>
            <a:pPr>
              <a:lnSpc>
                <a:spcPts val="1800"/>
              </a:lnSpc>
            </a:pPr>
            <a:r>
              <a:rPr kumimoji="1" lang="ja-JP" altLang="en-US" sz="1000" dirty="0"/>
              <a:t>・ </a:t>
            </a:r>
            <a:r>
              <a:rPr kumimoji="1" lang="en-US" altLang="ja-JP" sz="1000" dirty="0" smtClean="0"/>
              <a:t>Liability </a:t>
            </a:r>
            <a:r>
              <a:rPr kumimoji="1" lang="en-US" altLang="ja-JP" sz="1000" dirty="0"/>
              <a:t>for damages caused by your ownership, usage or management of the following items:  vehicles including golf carts and rental cars, motorized bicycles, aircraft, ships including motorboats, and firearms including air guns.</a:t>
            </a:r>
          </a:p>
          <a:p>
            <a:pPr>
              <a:lnSpc>
                <a:spcPts val="1800"/>
              </a:lnSpc>
            </a:pPr>
            <a:r>
              <a:rPr kumimoji="1" lang="ja-JP" altLang="en-US" sz="1000" dirty="0"/>
              <a:t>・ </a:t>
            </a:r>
            <a:r>
              <a:rPr kumimoji="1" lang="en-US" altLang="ja-JP" sz="1000" dirty="0" smtClean="0"/>
              <a:t>Liability </a:t>
            </a:r>
            <a:r>
              <a:rPr kumimoji="1" lang="en-US" altLang="ja-JP" sz="1000" dirty="0"/>
              <a:t>for damages to your family members living at the same address as you, and family members traveling together.</a:t>
            </a:r>
          </a:p>
          <a:p>
            <a:pPr>
              <a:lnSpc>
                <a:spcPts val="1800"/>
              </a:lnSpc>
            </a:pPr>
            <a:r>
              <a:rPr kumimoji="1" lang="ja-JP" altLang="en-US" sz="1000" dirty="0"/>
              <a:t>・ </a:t>
            </a:r>
            <a:r>
              <a:rPr kumimoji="1" lang="en-US" altLang="ja-JP" sz="1000" dirty="0" smtClean="0"/>
              <a:t>Liability </a:t>
            </a:r>
            <a:r>
              <a:rPr kumimoji="1" lang="en-US" altLang="ja-JP" sz="1000" dirty="0"/>
              <a:t>for damages caused by your loss of mental facilities.</a:t>
            </a:r>
          </a:p>
          <a:p>
            <a:pPr>
              <a:lnSpc>
                <a:spcPts val="1800"/>
              </a:lnSpc>
            </a:pPr>
            <a:endParaRPr kumimoji="1" lang="en-US" altLang="ja-JP" sz="1000" dirty="0"/>
          </a:p>
        </p:txBody>
      </p:sp>
      <p:sp>
        <p:nvSpPr>
          <p:cNvPr id="14" name="正方形/長方形 13">
            <a:extLst>
              <a:ext uri="{FF2B5EF4-FFF2-40B4-BE49-F238E27FC236}">
                <a16:creationId xmlns:a16="http://schemas.microsoft.com/office/drawing/2014/main" id="{9EE24AF0-7957-4A3D-96AF-3327E389E2AF}"/>
              </a:ext>
            </a:extLst>
          </p:cNvPr>
          <p:cNvSpPr/>
          <p:nvPr/>
        </p:nvSpPr>
        <p:spPr>
          <a:xfrm>
            <a:off x="549000" y="8593419"/>
            <a:ext cx="6066953" cy="756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200" dirty="0"/>
              <a:t>KNT (Kinki Nippon Tourist Co., Ltd) </a:t>
            </a:r>
            <a:endParaRPr kumimoji="1" lang="en-US" altLang="ja-JP" sz="1200" dirty="0" smtClean="0"/>
          </a:p>
          <a:p>
            <a:pPr>
              <a:lnSpc>
                <a:spcPts val="1800"/>
              </a:lnSpc>
            </a:pPr>
            <a:r>
              <a:rPr kumimoji="1" lang="en-US" altLang="ja-JP" sz="1200" dirty="0" err="1"/>
              <a:t>h-inbound@or.knt-h.co.jp</a:t>
            </a:r>
            <a:endParaRPr kumimoji="1" lang="en-US" altLang="ja-JP" sz="1200" dirty="0" smtClean="0"/>
          </a:p>
          <a:p>
            <a:pPr>
              <a:lnSpc>
                <a:spcPts val="1800"/>
              </a:lnSpc>
            </a:pPr>
            <a:r>
              <a:rPr kumimoji="1" lang="en-US" altLang="ja-JP" sz="1200" dirty="0" err="1" smtClean="0"/>
              <a:t>NX</a:t>
            </a:r>
            <a:r>
              <a:rPr kumimoji="1" lang="en-US" altLang="ja-JP" sz="1200" dirty="0" smtClean="0"/>
              <a:t> </a:t>
            </a:r>
            <a:r>
              <a:rPr kumimoji="1" lang="en-US" altLang="ja-JP" sz="1200" dirty="0"/>
              <a:t>Sapporo Bldg., 6F, 2-1, West2, North3, Chuo-</a:t>
            </a:r>
            <a:r>
              <a:rPr kumimoji="1" lang="en-US" altLang="ja-JP" sz="1200" dirty="0" err="1"/>
              <a:t>ku</a:t>
            </a:r>
            <a:r>
              <a:rPr kumimoji="1" lang="en-US" altLang="ja-JP" sz="1200" dirty="0"/>
              <a:t>, Sapporo, Hokkaido 060-0003, Japan</a:t>
            </a:r>
          </a:p>
        </p:txBody>
      </p:sp>
      <p:sp>
        <p:nvSpPr>
          <p:cNvPr id="16" name="テキスト ボックス 15">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641612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91BDA55-3D57-41B5-80A0-12FC763D3D4F}"/>
              </a:ext>
            </a:extLst>
          </p:cNvPr>
          <p:cNvSpPr/>
          <p:nvPr/>
        </p:nvSpPr>
        <p:spPr>
          <a:xfrm>
            <a:off x="467745" y="702002"/>
            <a:ext cx="2260875"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Highlights:</a:t>
            </a:r>
            <a:endParaRPr kumimoji="1" lang="ja-JP" altLang="en-US" sz="1400" b="1" dirty="0"/>
          </a:p>
        </p:txBody>
      </p:sp>
      <p:sp>
        <p:nvSpPr>
          <p:cNvPr id="4" name="正方形/長方形 3">
            <a:extLst>
              <a:ext uri="{FF2B5EF4-FFF2-40B4-BE49-F238E27FC236}">
                <a16:creationId xmlns:a16="http://schemas.microsoft.com/office/drawing/2014/main" id="{4A4A082C-CCD4-443A-969A-D671DF448639}"/>
              </a:ext>
            </a:extLst>
          </p:cNvPr>
          <p:cNvSpPr/>
          <p:nvPr/>
        </p:nvSpPr>
        <p:spPr>
          <a:xfrm>
            <a:off x="497083" y="3695932"/>
            <a:ext cx="1440002"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Main</a:t>
            </a:r>
            <a:r>
              <a:rPr kumimoji="1" lang="ja-JP" altLang="en-US" sz="1400" b="1" dirty="0" smtClean="0"/>
              <a:t> </a:t>
            </a:r>
            <a:r>
              <a:rPr kumimoji="1" lang="en-US" altLang="ja-JP" sz="1400" b="1" dirty="0" smtClean="0"/>
              <a:t>Activity: </a:t>
            </a:r>
            <a:endParaRPr kumimoji="1" lang="ja-JP" altLang="en-US" sz="1400" b="1" dirty="0"/>
          </a:p>
        </p:txBody>
      </p:sp>
      <p:sp>
        <p:nvSpPr>
          <p:cNvPr id="19" name="正方形/長方形 18">
            <a:extLst>
              <a:ext uri="{FF2B5EF4-FFF2-40B4-BE49-F238E27FC236}">
                <a16:creationId xmlns:a16="http://schemas.microsoft.com/office/drawing/2014/main" id="{8C3AF33D-7CFE-4D3F-9952-FC5D546F15BB}"/>
              </a:ext>
            </a:extLst>
          </p:cNvPr>
          <p:cNvSpPr/>
          <p:nvPr/>
        </p:nvSpPr>
        <p:spPr>
          <a:xfrm>
            <a:off x="511362" y="4547608"/>
            <a:ext cx="1941384" cy="311997"/>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Availability: </a:t>
            </a:r>
            <a:endParaRPr kumimoji="1" lang="ja-JP" altLang="en-US" sz="1400" b="1" dirty="0"/>
          </a:p>
        </p:txBody>
      </p:sp>
      <p:sp>
        <p:nvSpPr>
          <p:cNvPr id="21" name="正方形/長方形 20">
            <a:extLst>
              <a:ext uri="{FF2B5EF4-FFF2-40B4-BE49-F238E27FC236}">
                <a16:creationId xmlns:a16="http://schemas.microsoft.com/office/drawing/2014/main" id="{42B2A958-4030-41FB-A0ED-A6C0E78EF256}"/>
              </a:ext>
            </a:extLst>
          </p:cNvPr>
          <p:cNvSpPr/>
          <p:nvPr/>
        </p:nvSpPr>
        <p:spPr>
          <a:xfrm>
            <a:off x="2346874" y="4535605"/>
            <a:ext cx="4320000" cy="32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dirty="0" smtClean="0"/>
              <a:t>From end of January to head of March</a:t>
            </a:r>
            <a:endParaRPr kumimoji="1" lang="ja-JP" altLang="en-US" sz="1200" dirty="0"/>
          </a:p>
        </p:txBody>
      </p:sp>
      <p:cxnSp>
        <p:nvCxnSpPr>
          <p:cNvPr id="24" name="直線コネクタ 23">
            <a:extLst>
              <a:ext uri="{FF2B5EF4-FFF2-40B4-BE49-F238E27FC236}">
                <a16:creationId xmlns:a16="http://schemas.microsoft.com/office/drawing/2014/main" id="{188268D2-B6AB-4F7C-B96C-E763ACEDBC4B}"/>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5" name="正方形/長方形 4">
            <a:extLst>
              <a:ext uri="{FF2B5EF4-FFF2-40B4-BE49-F238E27FC236}">
                <a16:creationId xmlns:a16="http://schemas.microsoft.com/office/drawing/2014/main" id="{4700BE3C-1653-4500-ADD1-E14D2F16E7CA}"/>
              </a:ext>
            </a:extLst>
          </p:cNvPr>
          <p:cNvSpPr/>
          <p:nvPr/>
        </p:nvSpPr>
        <p:spPr>
          <a:xfrm>
            <a:off x="2320366" y="4129275"/>
            <a:ext cx="4320000" cy="32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dirty="0" smtClean="0"/>
              <a:t>4</a:t>
            </a:r>
          </a:p>
        </p:txBody>
      </p:sp>
      <p:sp>
        <p:nvSpPr>
          <p:cNvPr id="6" name="正方形/長方形 5">
            <a:extLst>
              <a:ext uri="{FF2B5EF4-FFF2-40B4-BE49-F238E27FC236}">
                <a16:creationId xmlns:a16="http://schemas.microsoft.com/office/drawing/2014/main" id="{4CD282A8-F163-4A37-A8BB-A7C9274AD341}"/>
              </a:ext>
            </a:extLst>
          </p:cNvPr>
          <p:cNvSpPr/>
          <p:nvPr/>
        </p:nvSpPr>
        <p:spPr>
          <a:xfrm>
            <a:off x="504709" y="4115420"/>
            <a:ext cx="1512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a:t>Difficulty: </a:t>
            </a:r>
            <a:endParaRPr kumimoji="1" lang="ja-JP" altLang="en-US" sz="1400" b="1" dirty="0"/>
          </a:p>
        </p:txBody>
      </p:sp>
      <p:sp>
        <p:nvSpPr>
          <p:cNvPr id="8" name="正方形/長方形 7">
            <a:extLst>
              <a:ext uri="{FF2B5EF4-FFF2-40B4-BE49-F238E27FC236}">
                <a16:creationId xmlns:a16="http://schemas.microsoft.com/office/drawing/2014/main" id="{6032F9AE-205C-4EE0-8EC0-2CCFB16BDC04}"/>
              </a:ext>
            </a:extLst>
          </p:cNvPr>
          <p:cNvSpPr/>
          <p:nvPr/>
        </p:nvSpPr>
        <p:spPr>
          <a:xfrm>
            <a:off x="463928" y="5822192"/>
            <a:ext cx="1512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ja-JP" altLang="en-US" sz="1400" b="1" dirty="0" smtClean="0"/>
              <a:t> </a:t>
            </a:r>
            <a:r>
              <a:rPr kumimoji="1" lang="en-US" altLang="ja-JP" sz="1400" b="1" dirty="0" smtClean="0"/>
              <a:t>Price per person: </a:t>
            </a:r>
            <a:endParaRPr kumimoji="1" lang="ja-JP" altLang="en-US" sz="1400" b="1" dirty="0"/>
          </a:p>
        </p:txBody>
      </p:sp>
      <p:sp>
        <p:nvSpPr>
          <p:cNvPr id="9" name="正方形/長方形 8">
            <a:extLst>
              <a:ext uri="{FF2B5EF4-FFF2-40B4-BE49-F238E27FC236}">
                <a16:creationId xmlns:a16="http://schemas.microsoft.com/office/drawing/2014/main" id="{99BF2184-C743-4FD6-A8B5-EE10D11A10B4}"/>
              </a:ext>
            </a:extLst>
          </p:cNvPr>
          <p:cNvSpPr/>
          <p:nvPr/>
        </p:nvSpPr>
        <p:spPr>
          <a:xfrm>
            <a:off x="2357964" y="5145742"/>
            <a:ext cx="3579434" cy="192480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dirty="0" smtClean="0">
                <a:solidFill>
                  <a:schemeClr val="tx1"/>
                </a:solidFill>
              </a:rPr>
              <a:t>JPY</a:t>
            </a:r>
            <a:r>
              <a:rPr kumimoji="1" lang="ja-JP" altLang="en-US" sz="1200" dirty="0">
                <a:solidFill>
                  <a:schemeClr val="tx1"/>
                </a:solidFill>
              </a:rPr>
              <a:t> </a:t>
            </a:r>
            <a:r>
              <a:rPr kumimoji="1" lang="en-US" altLang="ja-JP" sz="1200" dirty="0" smtClean="0">
                <a:solidFill>
                  <a:schemeClr val="tx1"/>
                </a:solidFill>
              </a:rPr>
              <a:t>403,600 /per</a:t>
            </a:r>
            <a:r>
              <a:rPr kumimoji="1" lang="zh-CN" altLang="en-US" sz="1200" dirty="0" smtClean="0">
                <a:solidFill>
                  <a:schemeClr val="tx1"/>
                </a:solidFill>
              </a:rPr>
              <a:t>（</a:t>
            </a:r>
            <a:r>
              <a:rPr kumimoji="1" lang="en-US" altLang="zh-CN" sz="1200" dirty="0" smtClean="0">
                <a:solidFill>
                  <a:schemeClr val="tx1"/>
                </a:solidFill>
              </a:rPr>
              <a:t>2pax~</a:t>
            </a:r>
            <a:r>
              <a:rPr kumimoji="1" lang="zh-CN" altLang="en-US" sz="1200" dirty="0" smtClean="0">
                <a:solidFill>
                  <a:schemeClr val="tx1"/>
                </a:solidFill>
              </a:rPr>
              <a:t>）</a:t>
            </a:r>
            <a:endParaRPr kumimoji="1" lang="en-US" altLang="zh-CN" sz="1200" dirty="0" smtClean="0">
              <a:solidFill>
                <a:schemeClr val="tx1"/>
              </a:solidFill>
            </a:endParaRPr>
          </a:p>
          <a:p>
            <a:r>
              <a:rPr kumimoji="1" lang="en-US" altLang="ja-JP" sz="1200" dirty="0">
                <a:solidFill>
                  <a:schemeClr val="tx1"/>
                </a:solidFill>
              </a:rPr>
              <a:t>JPY</a:t>
            </a:r>
            <a:r>
              <a:rPr kumimoji="1" lang="ja-JP" altLang="en-US" sz="1200" dirty="0">
                <a:solidFill>
                  <a:schemeClr val="tx1"/>
                </a:solidFill>
              </a:rPr>
              <a:t> </a:t>
            </a:r>
            <a:r>
              <a:rPr kumimoji="1" lang="en-US" altLang="ja-JP" sz="1200" dirty="0" smtClean="0">
                <a:solidFill>
                  <a:schemeClr val="tx1"/>
                </a:solidFill>
              </a:rPr>
              <a:t>217,500/per</a:t>
            </a:r>
            <a:r>
              <a:rPr kumimoji="1" lang="zh-CN" altLang="en-US" sz="1200" dirty="0" smtClean="0">
                <a:solidFill>
                  <a:schemeClr val="tx1"/>
                </a:solidFill>
              </a:rPr>
              <a:t>（</a:t>
            </a:r>
            <a:r>
              <a:rPr kumimoji="1" lang="en-US" altLang="zh-CN" sz="1200" dirty="0" smtClean="0">
                <a:solidFill>
                  <a:schemeClr val="tx1"/>
                </a:solidFill>
              </a:rPr>
              <a:t>5pax~</a:t>
            </a:r>
            <a:r>
              <a:rPr kumimoji="1" lang="zh-CN" altLang="en-US" sz="1200" dirty="0" smtClean="0">
                <a:solidFill>
                  <a:schemeClr val="tx1"/>
                </a:solidFill>
              </a:rPr>
              <a:t>）</a:t>
            </a:r>
            <a:endParaRPr kumimoji="1" lang="en-US" altLang="zh-CN" sz="1200" dirty="0">
              <a:solidFill>
                <a:schemeClr val="tx1"/>
              </a:solidFill>
            </a:endParaRPr>
          </a:p>
          <a:p>
            <a:r>
              <a:rPr kumimoji="1" lang="en-US" altLang="ja-JP" sz="1200" dirty="0">
                <a:solidFill>
                  <a:schemeClr val="tx1"/>
                </a:solidFill>
              </a:rPr>
              <a:t>JPY</a:t>
            </a:r>
            <a:r>
              <a:rPr kumimoji="1" lang="ja-JP" altLang="en-US" sz="1200" dirty="0">
                <a:solidFill>
                  <a:schemeClr val="tx1"/>
                </a:solidFill>
              </a:rPr>
              <a:t> </a:t>
            </a:r>
            <a:r>
              <a:rPr kumimoji="1" lang="en-US" altLang="ja-JP" sz="1200" dirty="0">
                <a:solidFill>
                  <a:schemeClr val="tx1"/>
                </a:solidFill>
              </a:rPr>
              <a:t>172,000</a:t>
            </a:r>
            <a:r>
              <a:rPr kumimoji="1" lang="ja-JP" altLang="en-US" sz="1200" dirty="0">
                <a:solidFill>
                  <a:schemeClr val="tx1"/>
                </a:solidFill>
              </a:rPr>
              <a:t>円</a:t>
            </a:r>
            <a:r>
              <a:rPr kumimoji="1" lang="en-US" altLang="ja-JP" sz="1200" dirty="0" smtClean="0">
                <a:solidFill>
                  <a:schemeClr val="tx1"/>
                </a:solidFill>
              </a:rPr>
              <a:t>/</a:t>
            </a:r>
            <a:r>
              <a:rPr kumimoji="1" lang="en-US" altLang="ja-JP" sz="1200" dirty="0">
                <a:solidFill>
                  <a:schemeClr val="tx1"/>
                </a:solidFill>
              </a:rPr>
              <a:t>per</a:t>
            </a:r>
            <a:r>
              <a:rPr kumimoji="1" lang="zh-CN" altLang="en-US" sz="1200" dirty="0" smtClean="0">
                <a:solidFill>
                  <a:schemeClr val="tx1"/>
                </a:solidFill>
              </a:rPr>
              <a:t>（</a:t>
            </a:r>
            <a:r>
              <a:rPr kumimoji="1" lang="en-US" altLang="zh-CN" sz="1200" dirty="0" smtClean="0">
                <a:solidFill>
                  <a:schemeClr val="tx1"/>
                </a:solidFill>
              </a:rPr>
              <a:t>8pax~</a:t>
            </a:r>
            <a:r>
              <a:rPr kumimoji="1" lang="zh-CN" altLang="en-US" sz="1200" dirty="0" smtClean="0">
                <a:solidFill>
                  <a:schemeClr val="tx1"/>
                </a:solidFill>
              </a:rPr>
              <a:t>）</a:t>
            </a:r>
            <a:endParaRPr kumimoji="1" lang="en-US" altLang="zh-CN" sz="1200" dirty="0">
              <a:solidFill>
                <a:schemeClr val="tx1"/>
              </a:solidFill>
            </a:endParaRPr>
          </a:p>
        </p:txBody>
      </p:sp>
      <p:sp>
        <p:nvSpPr>
          <p:cNvPr id="41" name="正方形/長方形 40">
            <a:extLst>
              <a:ext uri="{FF2B5EF4-FFF2-40B4-BE49-F238E27FC236}">
                <a16:creationId xmlns:a16="http://schemas.microsoft.com/office/drawing/2014/main" id="{63B1A6DE-B1AC-4ADA-A2F0-24ECE8BB90A4}"/>
              </a:ext>
            </a:extLst>
          </p:cNvPr>
          <p:cNvSpPr/>
          <p:nvPr/>
        </p:nvSpPr>
        <p:spPr>
          <a:xfrm>
            <a:off x="516936" y="5386859"/>
            <a:ext cx="1512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err="1" smtClean="0"/>
              <a:t>Pax</a:t>
            </a:r>
            <a:r>
              <a:rPr kumimoji="1" lang="en-US" altLang="ja-JP" sz="1400" b="1" dirty="0" smtClean="0"/>
              <a:t>: </a:t>
            </a:r>
            <a:endParaRPr kumimoji="1" lang="ja-JP" altLang="en-US" sz="1400" b="1" dirty="0"/>
          </a:p>
        </p:txBody>
      </p:sp>
      <p:sp>
        <p:nvSpPr>
          <p:cNvPr id="43" name="正方形/長方形 42">
            <a:extLst>
              <a:ext uri="{FF2B5EF4-FFF2-40B4-BE49-F238E27FC236}">
                <a16:creationId xmlns:a16="http://schemas.microsoft.com/office/drawing/2014/main" id="{C3FD2747-FDCF-4F58-807B-C48EBC1E37FF}"/>
              </a:ext>
            </a:extLst>
          </p:cNvPr>
          <p:cNvSpPr/>
          <p:nvPr/>
        </p:nvSpPr>
        <p:spPr>
          <a:xfrm>
            <a:off x="2320369" y="5333850"/>
            <a:ext cx="1404584" cy="40039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dirty="0" smtClean="0"/>
              <a:t>Minimum </a:t>
            </a:r>
            <a:r>
              <a:rPr kumimoji="1" lang="en-US" altLang="ja-JP" sz="1200" dirty="0"/>
              <a:t>2</a:t>
            </a:r>
            <a:endParaRPr kumimoji="1" lang="ja-JP" altLang="en-US" sz="1200" dirty="0"/>
          </a:p>
        </p:txBody>
      </p:sp>
      <p:sp>
        <p:nvSpPr>
          <p:cNvPr id="45" name="正方形/長方形 44">
            <a:extLst>
              <a:ext uri="{FF2B5EF4-FFF2-40B4-BE49-F238E27FC236}">
                <a16:creationId xmlns:a16="http://schemas.microsoft.com/office/drawing/2014/main" id="{F5FCB94E-1C74-4938-A96F-5D77C40F177C}"/>
              </a:ext>
            </a:extLst>
          </p:cNvPr>
          <p:cNvSpPr/>
          <p:nvPr/>
        </p:nvSpPr>
        <p:spPr>
          <a:xfrm>
            <a:off x="3581648" y="5386859"/>
            <a:ext cx="1260000" cy="32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dirty="0" smtClean="0"/>
              <a:t>Maximum 10</a:t>
            </a:r>
            <a:endParaRPr kumimoji="1" lang="ja-JP" altLang="en-US" sz="1200" dirty="0"/>
          </a:p>
        </p:txBody>
      </p:sp>
      <p:sp>
        <p:nvSpPr>
          <p:cNvPr id="32" name="正方形/長方形 31">
            <a:extLst>
              <a:ext uri="{FF2B5EF4-FFF2-40B4-BE49-F238E27FC236}">
                <a16:creationId xmlns:a16="http://schemas.microsoft.com/office/drawing/2014/main" id="{DBC0DC5F-4E1A-462B-82F9-DFC627612BF1}"/>
              </a:ext>
            </a:extLst>
          </p:cNvPr>
          <p:cNvSpPr/>
          <p:nvPr/>
        </p:nvSpPr>
        <p:spPr>
          <a:xfrm>
            <a:off x="514801" y="3206248"/>
            <a:ext cx="144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Location: </a:t>
            </a:r>
            <a:endParaRPr kumimoji="1" lang="ja-JP" altLang="en-US" sz="1400" b="1" dirty="0"/>
          </a:p>
        </p:txBody>
      </p:sp>
      <p:sp>
        <p:nvSpPr>
          <p:cNvPr id="34" name="正方形/長方形 33">
            <a:extLst>
              <a:ext uri="{FF2B5EF4-FFF2-40B4-BE49-F238E27FC236}">
                <a16:creationId xmlns:a16="http://schemas.microsoft.com/office/drawing/2014/main" id="{10D294F4-FF63-46AD-BA40-53521790EDE4}"/>
              </a:ext>
            </a:extLst>
          </p:cNvPr>
          <p:cNvSpPr/>
          <p:nvPr/>
        </p:nvSpPr>
        <p:spPr>
          <a:xfrm>
            <a:off x="2353839" y="3193104"/>
            <a:ext cx="2069509" cy="334706"/>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200" dirty="0" smtClean="0"/>
              <a:t>Sapporo, Hokkaido</a:t>
            </a:r>
            <a:endParaRPr kumimoji="1" lang="en-US" altLang="ja-JP" sz="1200" dirty="0"/>
          </a:p>
        </p:txBody>
      </p:sp>
      <p:sp>
        <p:nvSpPr>
          <p:cNvPr id="38" name="正方形/長方形 37">
            <a:hlinkClick r:id="rId3" action="ppaction://hlinksldjump"/>
            <a:extLst>
              <a:ext uri="{FF2B5EF4-FFF2-40B4-BE49-F238E27FC236}">
                <a16:creationId xmlns:a16="http://schemas.microsoft.com/office/drawing/2014/main" id="{B2D05730-6207-4579-8618-3B7647DF8498}"/>
              </a:ext>
            </a:extLst>
          </p:cNvPr>
          <p:cNvSpPr/>
          <p:nvPr/>
        </p:nvSpPr>
        <p:spPr>
          <a:xfrm>
            <a:off x="471136" y="6731730"/>
            <a:ext cx="21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u="sng" dirty="0">
                <a:hlinkClick r:id="rId3" action="ppaction://hlinksldjump"/>
              </a:rPr>
              <a:t>Day-by-day Itinerary </a:t>
            </a:r>
            <a:endParaRPr kumimoji="1" lang="ja-JP" altLang="en-US" sz="1200" u="sng" dirty="0"/>
          </a:p>
        </p:txBody>
      </p:sp>
      <p:sp>
        <p:nvSpPr>
          <p:cNvPr id="40" name="正方形/長方形 39">
            <a:hlinkClick r:id="rId4" action="ppaction://hlinksldjump"/>
            <a:extLst>
              <a:ext uri="{FF2B5EF4-FFF2-40B4-BE49-F238E27FC236}">
                <a16:creationId xmlns:a16="http://schemas.microsoft.com/office/drawing/2014/main" id="{C2BAA9A1-D41B-4760-982D-C620B0C70C25}"/>
              </a:ext>
            </a:extLst>
          </p:cNvPr>
          <p:cNvSpPr/>
          <p:nvPr/>
        </p:nvSpPr>
        <p:spPr>
          <a:xfrm>
            <a:off x="471136" y="7044197"/>
            <a:ext cx="21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u="sng" dirty="0">
                <a:hlinkClick r:id="rId4" action="ppaction://hlinksldjump"/>
              </a:rPr>
              <a:t>What’s included</a:t>
            </a:r>
            <a:endParaRPr kumimoji="1" lang="ja-JP" altLang="en-US" sz="1200" u="sng" dirty="0"/>
          </a:p>
        </p:txBody>
      </p:sp>
      <p:sp>
        <p:nvSpPr>
          <p:cNvPr id="42" name="正方形/長方形 41">
            <a:hlinkClick r:id="rId5" action="ppaction://hlinksldjump"/>
            <a:extLst>
              <a:ext uri="{FF2B5EF4-FFF2-40B4-BE49-F238E27FC236}">
                <a16:creationId xmlns:a16="http://schemas.microsoft.com/office/drawing/2014/main" id="{7D1FCF67-79BB-41B1-9897-43E08CF41990}"/>
              </a:ext>
            </a:extLst>
          </p:cNvPr>
          <p:cNvSpPr/>
          <p:nvPr/>
        </p:nvSpPr>
        <p:spPr>
          <a:xfrm>
            <a:off x="480997" y="7599401"/>
            <a:ext cx="288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u="sng" dirty="0">
                <a:hlinkClick r:id="rId5" action="ppaction://hlinksldjump"/>
              </a:rPr>
              <a:t>About us</a:t>
            </a:r>
            <a:endParaRPr kumimoji="1" lang="ja-JP" altLang="en-US" sz="1200" u="sng" dirty="0"/>
          </a:p>
        </p:txBody>
      </p:sp>
      <p:sp>
        <p:nvSpPr>
          <p:cNvPr id="44" name="正方形/長方形 43">
            <a:hlinkClick r:id="rId6" action="ppaction://hlinksldjump"/>
            <a:extLst>
              <a:ext uri="{FF2B5EF4-FFF2-40B4-BE49-F238E27FC236}">
                <a16:creationId xmlns:a16="http://schemas.microsoft.com/office/drawing/2014/main" id="{71E5EF45-4C50-4BBE-B3DF-B0550D710CFB}"/>
              </a:ext>
            </a:extLst>
          </p:cNvPr>
          <p:cNvSpPr/>
          <p:nvPr/>
        </p:nvSpPr>
        <p:spPr>
          <a:xfrm>
            <a:off x="480997" y="7328082"/>
            <a:ext cx="288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u="sng" dirty="0">
                <a:hlinkClick r:id="rId6" action="ppaction://hlinksldjump"/>
              </a:rPr>
              <a:t>We provide &amp; What to bring</a:t>
            </a:r>
            <a:endParaRPr kumimoji="1" lang="ja-JP" altLang="en-US" sz="1200" u="sng" dirty="0"/>
          </a:p>
        </p:txBody>
      </p:sp>
      <p:sp>
        <p:nvSpPr>
          <p:cNvPr id="46" name="正方形/長方形 45">
            <a:hlinkClick r:id="rId4" action="ppaction://hlinksldjump"/>
            <a:extLst>
              <a:ext uri="{FF2B5EF4-FFF2-40B4-BE49-F238E27FC236}">
                <a16:creationId xmlns:a16="http://schemas.microsoft.com/office/drawing/2014/main" id="{272BC4C8-3B14-4103-80A4-1E484C991389}"/>
              </a:ext>
            </a:extLst>
          </p:cNvPr>
          <p:cNvSpPr/>
          <p:nvPr/>
        </p:nvSpPr>
        <p:spPr>
          <a:xfrm>
            <a:off x="467745" y="7901580"/>
            <a:ext cx="288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u="sng" dirty="0">
                <a:hlinkClick r:id="rId4" action="ppaction://hlinksldjump"/>
              </a:rPr>
              <a:t>Information and Requirements</a:t>
            </a:r>
            <a:endParaRPr kumimoji="1" lang="ja-JP" altLang="en-US" sz="1200" u="sng" dirty="0"/>
          </a:p>
        </p:txBody>
      </p:sp>
      <p:sp>
        <p:nvSpPr>
          <p:cNvPr id="48" name="正方形/長方形 47">
            <a:hlinkClick r:id="rId6" action="ppaction://hlinksldjump"/>
            <a:extLst>
              <a:ext uri="{FF2B5EF4-FFF2-40B4-BE49-F238E27FC236}">
                <a16:creationId xmlns:a16="http://schemas.microsoft.com/office/drawing/2014/main" id="{FE0557DC-CE6A-4D9B-B931-63B3361ABE07}"/>
              </a:ext>
            </a:extLst>
          </p:cNvPr>
          <p:cNvSpPr/>
          <p:nvPr/>
        </p:nvSpPr>
        <p:spPr>
          <a:xfrm>
            <a:off x="467745" y="8200731"/>
            <a:ext cx="288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u="sng" dirty="0">
                <a:hlinkClick r:id="rId6" action="ppaction://hlinksldjump"/>
              </a:rPr>
              <a:t>Reservation &amp; Cancellation policy</a:t>
            </a:r>
            <a:endParaRPr kumimoji="1" lang="ja-JP" altLang="en-US" sz="1200" u="sng" dirty="0"/>
          </a:p>
        </p:txBody>
      </p:sp>
      <p:sp>
        <p:nvSpPr>
          <p:cNvPr id="50" name="正方形/長方形 49">
            <a:hlinkClick r:id="rId7" action="ppaction://hlinksldjump"/>
            <a:extLst>
              <a:ext uri="{FF2B5EF4-FFF2-40B4-BE49-F238E27FC236}">
                <a16:creationId xmlns:a16="http://schemas.microsoft.com/office/drawing/2014/main" id="{3A6FC5E8-86D5-41F0-8430-8C2A8965CC59}"/>
              </a:ext>
            </a:extLst>
          </p:cNvPr>
          <p:cNvSpPr/>
          <p:nvPr/>
        </p:nvSpPr>
        <p:spPr>
          <a:xfrm>
            <a:off x="463928" y="6431119"/>
            <a:ext cx="21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u="sng" dirty="0">
                <a:hlinkClick r:id="rId7" action="ppaction://hlinksldjump"/>
              </a:rPr>
              <a:t>Route</a:t>
            </a:r>
            <a:r>
              <a:rPr kumimoji="1" lang="ja-JP" altLang="en-US" sz="1200" u="sng" dirty="0">
                <a:hlinkClick r:id="rId7" action="ppaction://hlinksldjump"/>
              </a:rPr>
              <a:t> </a:t>
            </a:r>
            <a:r>
              <a:rPr kumimoji="1" lang="en-US" altLang="ja-JP" sz="1200" u="sng" dirty="0">
                <a:hlinkClick r:id="rId7" action="ppaction://hlinksldjump"/>
              </a:rPr>
              <a:t>map</a:t>
            </a:r>
            <a:endParaRPr kumimoji="1" lang="ja-JP" altLang="en-US" sz="1200" u="sng" dirty="0"/>
          </a:p>
        </p:txBody>
      </p:sp>
      <p:sp>
        <p:nvSpPr>
          <p:cNvPr id="52" name="正方形/長方形 51">
            <a:extLst>
              <a:ext uri="{FF2B5EF4-FFF2-40B4-BE49-F238E27FC236}">
                <a16:creationId xmlns:a16="http://schemas.microsoft.com/office/drawing/2014/main" id="{76AA0220-0C75-43D5-949B-9D3E805FB2B3}"/>
              </a:ext>
            </a:extLst>
          </p:cNvPr>
          <p:cNvSpPr/>
          <p:nvPr/>
        </p:nvSpPr>
        <p:spPr>
          <a:xfrm>
            <a:off x="484858" y="4966343"/>
            <a:ext cx="144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Tour Duration: </a:t>
            </a:r>
            <a:endParaRPr kumimoji="1" lang="ja-JP" altLang="en-US" sz="1400" b="1" dirty="0"/>
          </a:p>
        </p:txBody>
      </p:sp>
      <p:sp>
        <p:nvSpPr>
          <p:cNvPr id="53" name="正方形/長方形 52">
            <a:extLst>
              <a:ext uri="{FF2B5EF4-FFF2-40B4-BE49-F238E27FC236}">
                <a16:creationId xmlns:a16="http://schemas.microsoft.com/office/drawing/2014/main" id="{7E8E33E0-735E-4587-B6EC-56AD55777492}"/>
              </a:ext>
            </a:extLst>
          </p:cNvPr>
          <p:cNvSpPr/>
          <p:nvPr/>
        </p:nvSpPr>
        <p:spPr>
          <a:xfrm>
            <a:off x="2346874" y="4966342"/>
            <a:ext cx="4320000" cy="32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dirty="0" smtClean="0"/>
              <a:t>3 Nights 4</a:t>
            </a:r>
            <a:r>
              <a:rPr kumimoji="1" lang="ja-JP" altLang="en-US" sz="1200" dirty="0"/>
              <a:t> </a:t>
            </a:r>
            <a:r>
              <a:rPr kumimoji="1" lang="en-US" altLang="ja-JP" sz="1200" dirty="0" smtClean="0"/>
              <a:t>Days </a:t>
            </a:r>
            <a:endParaRPr kumimoji="1" lang="ja-JP" altLang="en-US" sz="1200" dirty="0"/>
          </a:p>
        </p:txBody>
      </p:sp>
      <p:sp>
        <p:nvSpPr>
          <p:cNvPr id="11" name="正方形/長方形 10"/>
          <p:cNvSpPr/>
          <p:nvPr/>
        </p:nvSpPr>
        <p:spPr>
          <a:xfrm>
            <a:off x="2314952" y="3709687"/>
            <a:ext cx="4229101" cy="276999"/>
          </a:xfrm>
          <a:prstGeom prst="rect">
            <a:avLst/>
          </a:prstGeom>
        </p:spPr>
        <p:txBody>
          <a:bodyPr wrap="square">
            <a:spAutoFit/>
          </a:bodyPr>
          <a:lstStyle/>
          <a:p>
            <a:r>
              <a:rPr kumimoji="1" lang="en-US" altLang="ja-JP" sz="1200" dirty="0"/>
              <a:t>Backcountry </a:t>
            </a:r>
            <a:r>
              <a:rPr kumimoji="1" lang="en-US" altLang="ja-JP" sz="1200" dirty="0" smtClean="0"/>
              <a:t>ski</a:t>
            </a:r>
            <a:endParaRPr kumimoji="1" lang="ja-JP" altLang="en-US" sz="1200" dirty="0"/>
          </a:p>
        </p:txBody>
      </p:sp>
      <p:sp>
        <p:nvSpPr>
          <p:cNvPr id="2" name="正方形/長方形 1"/>
          <p:cNvSpPr/>
          <p:nvPr/>
        </p:nvSpPr>
        <p:spPr>
          <a:xfrm>
            <a:off x="377119" y="999366"/>
            <a:ext cx="6396213" cy="2308324"/>
          </a:xfrm>
          <a:prstGeom prst="rect">
            <a:avLst/>
          </a:prstGeom>
        </p:spPr>
        <p:txBody>
          <a:bodyPr wrap="square">
            <a:spAutoFit/>
          </a:bodyPr>
          <a:lstStyle/>
          <a:p>
            <a:r>
              <a:rPr lang="ja-JP" altLang="en-US" sz="1200" dirty="0"/>
              <a:t>・</a:t>
            </a:r>
            <a:r>
              <a:rPr lang="en-US" altLang="ja-JP" sz="1200" dirty="0"/>
              <a:t>Your backcountry ski adventure is led by a native guide who has been to the Antarctic on a  research expedition.</a:t>
            </a:r>
          </a:p>
          <a:p>
            <a:r>
              <a:rPr lang="ja-JP" altLang="en-US" sz="1200" dirty="0" smtClean="0"/>
              <a:t>・</a:t>
            </a:r>
            <a:r>
              <a:rPr lang="en-US" altLang="ja-JP" sz="1200" dirty="0"/>
              <a:t>Learn the history and culture of the unique city of Sapporo.</a:t>
            </a:r>
          </a:p>
          <a:p>
            <a:r>
              <a:rPr lang="ja-JP" altLang="en-US" sz="1200" dirty="0" smtClean="0"/>
              <a:t>・</a:t>
            </a:r>
            <a:r>
              <a:rPr lang="en-US" altLang="ja-JP" sz="1200" dirty="0"/>
              <a:t>Cross-cultural exchange to observe the real daily life of Hokkaido people.</a:t>
            </a:r>
          </a:p>
          <a:p>
            <a:r>
              <a:rPr lang="ja-JP" altLang="en-US" sz="1200" dirty="0"/>
              <a:t>・</a:t>
            </a:r>
            <a:r>
              <a:rPr lang="en-US" altLang="ja-JP" sz="1200" dirty="0"/>
              <a:t>Experience authentic Hokkaido life by visiting and spending time at a private home.</a:t>
            </a:r>
          </a:p>
          <a:p>
            <a:r>
              <a:rPr lang="ja-JP" altLang="en-US" sz="1200" dirty="0" smtClean="0"/>
              <a:t>・</a:t>
            </a:r>
            <a:r>
              <a:rPr lang="en-US" altLang="ja-JP" sz="1200" dirty="0"/>
              <a:t>We highly recommend taking this tour at the start of your Sapporo stay.  And, since this is a single-day tour, it's easy to combine it with other Sapporo tour experiences.</a:t>
            </a:r>
          </a:p>
          <a:p>
            <a:r>
              <a:rPr lang="ja-JP" altLang="en-US" sz="1200" dirty="0"/>
              <a:t>・</a:t>
            </a:r>
            <a:r>
              <a:rPr lang="en-US" altLang="ja-JP" sz="1200" dirty="0"/>
              <a:t>Spend a healthy day, enjoying vegan dishes and doing some light walking (Mariko Ishikawa, your guide, is an expert in intestinal health.)</a:t>
            </a:r>
          </a:p>
          <a:p>
            <a:r>
              <a:rPr lang="ja-JP" altLang="en-US" sz="1200" dirty="0"/>
              <a:t>・</a:t>
            </a:r>
            <a:r>
              <a:rPr lang="en-US" altLang="ja-JP" sz="1200" dirty="0"/>
              <a:t>Taste traditional snacks made by Hokkaido people</a:t>
            </a:r>
            <a:r>
              <a:rPr lang="en-US" altLang="ja-JP" sz="1200" dirty="0" smtClean="0"/>
              <a:t>.</a:t>
            </a:r>
          </a:p>
          <a:p>
            <a:r>
              <a:rPr lang="ja-JP" altLang="en-US" sz="1200" dirty="0"/>
              <a:t>・</a:t>
            </a:r>
            <a:r>
              <a:rPr lang="en-US" altLang="ja-JP" sz="1200" dirty="0"/>
              <a:t>Make sustainable cloth sandals to wear during your trip.</a:t>
            </a:r>
          </a:p>
          <a:p>
            <a:endParaRPr lang="en-US" altLang="ja-JP" sz="1200" dirty="0"/>
          </a:p>
        </p:txBody>
      </p:sp>
      <p:sp>
        <p:nvSpPr>
          <p:cNvPr id="29" name="テキスト ボックス 28">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2559075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a:extLst>
              <a:ext uri="{FF2B5EF4-FFF2-40B4-BE49-F238E27FC236}">
                <a16:creationId xmlns:a16="http://schemas.microsoft.com/office/drawing/2014/main" id="{5404E7A0-571F-4826-8E7E-2BED06E9707A}"/>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24" name="テキスト ボックス 23">
            <a:extLst>
              <a:ext uri="{FF2B5EF4-FFF2-40B4-BE49-F238E27FC236}">
                <a16:creationId xmlns:a16="http://schemas.microsoft.com/office/drawing/2014/main" id="{62282A3C-418D-4202-B453-F4BF130F2751}"/>
              </a:ext>
            </a:extLst>
          </p:cNvPr>
          <p:cNvSpPr txBox="1"/>
          <p:nvPr/>
        </p:nvSpPr>
        <p:spPr>
          <a:xfrm>
            <a:off x="7538674" y="864145"/>
            <a:ext cx="1800000" cy="584775"/>
          </a:xfrm>
          <a:prstGeom prst="accentCallout1">
            <a:avLst>
              <a:gd name="adj1" fmla="val 18750"/>
              <a:gd name="adj2" fmla="val -8333"/>
              <a:gd name="adj3" fmla="val 18052"/>
              <a:gd name="adj4" fmla="val -31396"/>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200" dirty="0">
                <a:solidFill>
                  <a:schemeClr val="accent2">
                    <a:lumMod val="75000"/>
                  </a:schemeClr>
                </a:solidFill>
              </a:rPr>
              <a:t>行程を示す地図</a:t>
            </a:r>
            <a:endParaRPr kumimoji="1" lang="en-US" altLang="ja-JP" sz="1200" dirty="0">
              <a:solidFill>
                <a:schemeClr val="accent2">
                  <a:lumMod val="75000"/>
                </a:schemeClr>
              </a:solidFill>
            </a:endParaRPr>
          </a:p>
          <a:p>
            <a:r>
              <a:rPr kumimoji="1" lang="ja-JP" altLang="en-US" sz="1000" dirty="0">
                <a:solidFill>
                  <a:schemeClr val="tx1"/>
                </a:solidFill>
              </a:rPr>
              <a:t>添付の例は、</a:t>
            </a:r>
            <a:r>
              <a:rPr lang="en-US" altLang="ja-JP" sz="1000" dirty="0">
                <a:solidFill>
                  <a:schemeClr val="tx1"/>
                </a:solidFill>
              </a:rPr>
              <a:t>Google Map</a:t>
            </a:r>
            <a:r>
              <a:rPr lang="ja-JP" altLang="en-US" sz="1000" dirty="0">
                <a:solidFill>
                  <a:schemeClr val="tx1"/>
                </a:solidFill>
              </a:rPr>
              <a:t>の「マイマップ」機能利用</a:t>
            </a:r>
            <a:endParaRPr kumimoji="1" lang="ja-JP" altLang="en-US" sz="1000" dirty="0">
              <a:solidFill>
                <a:schemeClr val="tx1"/>
              </a:solidFill>
            </a:endParaRPr>
          </a:p>
        </p:txBody>
      </p:sp>
      <p:sp>
        <p:nvSpPr>
          <p:cNvPr id="16" name="テキスト ボックス 15"/>
          <p:cNvSpPr txBox="1"/>
          <p:nvPr/>
        </p:nvSpPr>
        <p:spPr>
          <a:xfrm>
            <a:off x="458777" y="1122097"/>
            <a:ext cx="962379" cy="307777"/>
          </a:xfrm>
          <a:prstGeom prst="rect">
            <a:avLst/>
          </a:prstGeom>
          <a:noFill/>
        </p:spPr>
        <p:txBody>
          <a:bodyPr wrap="none" rtlCol="0">
            <a:spAutoFit/>
          </a:bodyPr>
          <a:lstStyle/>
          <a:p>
            <a:r>
              <a:rPr kumimoji="1" lang="ja-JP" altLang="en-US" sz="1400" dirty="0" smtClean="0"/>
              <a:t>＜</a:t>
            </a:r>
            <a:r>
              <a:rPr kumimoji="1" lang="en-US" altLang="ja-JP" sz="1400" dirty="0" smtClean="0"/>
              <a:t>DAY</a:t>
            </a:r>
            <a:r>
              <a:rPr kumimoji="1" lang="ja-JP" altLang="en-US" sz="1400" dirty="0" smtClean="0"/>
              <a:t> </a:t>
            </a:r>
            <a:r>
              <a:rPr kumimoji="1" lang="en-US" altLang="ja-JP" sz="1400" dirty="0" smtClean="0"/>
              <a:t>1</a:t>
            </a:r>
            <a:r>
              <a:rPr kumimoji="1" lang="ja-JP" altLang="en-US" sz="1400" dirty="0" smtClean="0"/>
              <a:t>＞</a:t>
            </a:r>
            <a:endParaRPr kumimoji="1" lang="ja-JP" altLang="en-US" sz="1400" dirty="0"/>
          </a:p>
        </p:txBody>
      </p:sp>
      <p:sp>
        <p:nvSpPr>
          <p:cNvPr id="17" name="テキスト ボックス 16"/>
          <p:cNvSpPr txBox="1"/>
          <p:nvPr/>
        </p:nvSpPr>
        <p:spPr>
          <a:xfrm>
            <a:off x="497526" y="5451284"/>
            <a:ext cx="962379" cy="307777"/>
          </a:xfrm>
          <a:prstGeom prst="rect">
            <a:avLst/>
          </a:prstGeom>
          <a:noFill/>
        </p:spPr>
        <p:txBody>
          <a:bodyPr wrap="none" rtlCol="0">
            <a:spAutoFit/>
          </a:bodyPr>
          <a:lstStyle/>
          <a:p>
            <a:r>
              <a:rPr kumimoji="1" lang="ja-JP" altLang="en-US" sz="1400" dirty="0" smtClean="0"/>
              <a:t>＜</a:t>
            </a:r>
            <a:r>
              <a:rPr kumimoji="1" lang="en-US" altLang="ja-JP" sz="1400" dirty="0" smtClean="0"/>
              <a:t>DAY 2</a:t>
            </a:r>
            <a:r>
              <a:rPr kumimoji="1" lang="ja-JP" altLang="en-US" sz="1400" dirty="0" smtClean="0"/>
              <a:t>＞</a:t>
            </a:r>
            <a:endParaRPr kumimoji="1" lang="ja-JP" altLang="en-US" sz="1400" dirty="0"/>
          </a:p>
        </p:txBody>
      </p:sp>
      <p:sp>
        <p:nvSpPr>
          <p:cNvPr id="18" name="正方形/長方形 17">
            <a:extLst>
              <a:ext uri="{FF2B5EF4-FFF2-40B4-BE49-F238E27FC236}">
                <a16:creationId xmlns:a16="http://schemas.microsoft.com/office/drawing/2014/main" id="{8E7417D6-E80B-40F6-B100-2C14A6D0853C}"/>
              </a:ext>
            </a:extLst>
          </p:cNvPr>
          <p:cNvSpPr/>
          <p:nvPr/>
        </p:nvSpPr>
        <p:spPr>
          <a:xfrm>
            <a:off x="442983" y="781657"/>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b="1" dirty="0"/>
              <a:t>Route </a:t>
            </a:r>
            <a:r>
              <a:rPr kumimoji="1" lang="en-US" altLang="ja-JP" sz="2400" b="1" dirty="0" smtClean="0"/>
              <a:t>map </a:t>
            </a:r>
            <a:r>
              <a:rPr kumimoji="1" lang="en-US" altLang="ja-JP" dirty="0" smtClean="0"/>
              <a:t>&lt;DAY 1~2&gt;</a:t>
            </a:r>
            <a:endParaRPr kumimoji="1" lang="ja-JP" altLang="en-US" dirty="0"/>
          </a:p>
        </p:txBody>
      </p:sp>
      <p:pic>
        <p:nvPicPr>
          <p:cNvPr id="6" name="図 5"/>
          <p:cNvPicPr>
            <a:picLocks noChangeAspect="1"/>
          </p:cNvPicPr>
          <p:nvPr/>
        </p:nvPicPr>
        <p:blipFill>
          <a:blip r:embed="rId2"/>
          <a:stretch>
            <a:fillRect/>
          </a:stretch>
        </p:blipFill>
        <p:spPr>
          <a:xfrm>
            <a:off x="1627242" y="1519462"/>
            <a:ext cx="3603516" cy="3775932"/>
          </a:xfrm>
          <a:prstGeom prst="rect">
            <a:avLst/>
          </a:prstGeom>
        </p:spPr>
      </p:pic>
      <p:sp>
        <p:nvSpPr>
          <p:cNvPr id="14" name="Google Shape;142;p3"/>
          <p:cNvSpPr/>
          <p:nvPr/>
        </p:nvSpPr>
        <p:spPr>
          <a:xfrm>
            <a:off x="3983292" y="717851"/>
            <a:ext cx="2683581" cy="738623"/>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dirty="0" smtClean="0">
                <a:solidFill>
                  <a:srgbClr val="FF0000"/>
                </a:solidFill>
                <a:latin typeface="Calibri"/>
                <a:ea typeface="Calibri"/>
                <a:cs typeface="Calibri"/>
                <a:sym typeface="Calibri"/>
              </a:rPr>
              <a:t>Red</a:t>
            </a:r>
            <a:r>
              <a:rPr lang="en-US" sz="1400" dirty="0" smtClean="0">
                <a:solidFill>
                  <a:schemeClr val="dk1"/>
                </a:solidFill>
                <a:latin typeface="Calibri"/>
                <a:ea typeface="Calibri"/>
                <a:cs typeface="Calibri"/>
                <a:sym typeface="Calibri"/>
              </a:rPr>
              <a:t>: Traveling </a:t>
            </a:r>
            <a:r>
              <a:rPr lang="en-US" sz="1400" dirty="0">
                <a:solidFill>
                  <a:schemeClr val="dk1"/>
                </a:solidFill>
                <a:latin typeface="Calibri"/>
                <a:ea typeface="Calibri"/>
                <a:cs typeface="Calibri"/>
                <a:sym typeface="Calibri"/>
              </a:rPr>
              <a:t>by train </a:t>
            </a:r>
            <a:endParaRPr dirty="0"/>
          </a:p>
          <a:p>
            <a:pPr marL="0" marR="0" lvl="0" indent="0" algn="just" rtl="0">
              <a:spcBef>
                <a:spcPts val="0"/>
              </a:spcBef>
              <a:spcAft>
                <a:spcPts val="0"/>
              </a:spcAft>
              <a:buNone/>
            </a:pPr>
            <a:r>
              <a:rPr lang="en-US" sz="1400" dirty="0">
                <a:solidFill>
                  <a:srgbClr val="00FF00"/>
                </a:solidFill>
                <a:latin typeface="Calibri"/>
                <a:ea typeface="Calibri"/>
                <a:cs typeface="Calibri"/>
                <a:sym typeface="Calibri"/>
              </a:rPr>
              <a:t>Light Green</a:t>
            </a:r>
            <a:r>
              <a:rPr lang="en-US" sz="1400" dirty="0">
                <a:solidFill>
                  <a:schemeClr val="dk1"/>
                </a:solidFill>
                <a:latin typeface="Calibri"/>
                <a:ea typeface="Calibri"/>
                <a:cs typeface="Calibri"/>
                <a:sym typeface="Calibri"/>
              </a:rPr>
              <a:t>: </a:t>
            </a:r>
            <a:r>
              <a:rPr lang="en-US" sz="1400" dirty="0" smtClean="0">
                <a:solidFill>
                  <a:schemeClr val="dk1"/>
                </a:solidFill>
                <a:latin typeface="Calibri"/>
                <a:ea typeface="Calibri"/>
                <a:cs typeface="Calibri"/>
                <a:sym typeface="Calibri"/>
              </a:rPr>
              <a:t>Public Transportation</a:t>
            </a:r>
            <a:r>
              <a:rPr lang="en-US" sz="1400" dirty="0">
                <a:solidFill>
                  <a:schemeClr val="dk1"/>
                </a:solidFill>
                <a:latin typeface="Calibri"/>
                <a:ea typeface="Calibri"/>
                <a:cs typeface="Calibri"/>
                <a:sym typeface="Calibri"/>
              </a:rPr>
              <a:t>　</a:t>
            </a:r>
            <a:endParaRPr sz="1400" dirty="0">
              <a:solidFill>
                <a:schemeClr val="dk1"/>
              </a:solidFill>
              <a:latin typeface="Calibri"/>
              <a:ea typeface="Calibri"/>
              <a:cs typeface="Calibri"/>
              <a:sym typeface="Calibri"/>
            </a:endParaRPr>
          </a:p>
          <a:p>
            <a:pPr lvl="0" algn="just"/>
            <a:r>
              <a:rPr lang="en-US" sz="1400" dirty="0" smtClean="0">
                <a:solidFill>
                  <a:srgbClr val="0070C0"/>
                </a:solidFill>
                <a:latin typeface="Calibri"/>
                <a:ea typeface="Calibri"/>
                <a:cs typeface="Calibri"/>
                <a:sym typeface="Calibri"/>
              </a:rPr>
              <a:t>Blue</a:t>
            </a:r>
            <a:r>
              <a:rPr lang="en-US" sz="1400" dirty="0" smtClean="0">
                <a:solidFill>
                  <a:schemeClr val="dk1"/>
                </a:solidFill>
                <a:latin typeface="Calibri"/>
                <a:ea typeface="Calibri"/>
                <a:cs typeface="Calibri"/>
                <a:sym typeface="Calibri"/>
              </a:rPr>
              <a:t>: </a:t>
            </a:r>
            <a:r>
              <a:rPr lang="en-US" sz="1400" dirty="0">
                <a:solidFill>
                  <a:schemeClr val="dk1"/>
                </a:solidFill>
                <a:latin typeface="Calibri"/>
                <a:ea typeface="Calibri"/>
                <a:cs typeface="Calibri"/>
                <a:sym typeface="Calibri"/>
              </a:rPr>
              <a:t>Traveling by </a:t>
            </a:r>
            <a:r>
              <a:rPr lang="en-US" altLang="ja-JP" sz="1400" dirty="0">
                <a:solidFill>
                  <a:schemeClr val="dk1"/>
                </a:solidFill>
                <a:ea typeface="Calibri"/>
                <a:cs typeface="Calibri"/>
                <a:sym typeface="Calibri"/>
              </a:rPr>
              <a:t>a private car</a:t>
            </a:r>
            <a:endParaRPr dirty="0"/>
          </a:p>
        </p:txBody>
      </p:sp>
      <p:sp>
        <p:nvSpPr>
          <p:cNvPr id="19" name="テキスト ボックス 18">
            <a:extLst>
              <a:ext uri="{FF2B5EF4-FFF2-40B4-BE49-F238E27FC236}">
                <a16:creationId xmlns:a16="http://schemas.microsoft.com/office/drawing/2014/main" id="{F87D7C72-79A4-4482-9961-228B4FB39DB9}"/>
              </a:ext>
            </a:extLst>
          </p:cNvPr>
          <p:cNvSpPr txBox="1"/>
          <p:nvPr/>
        </p:nvSpPr>
        <p:spPr>
          <a:xfrm>
            <a:off x="4959544" y="3810945"/>
            <a:ext cx="884044" cy="246221"/>
          </a:xfrm>
          <a:prstGeom prst="wedgeRectCallout">
            <a:avLst>
              <a:gd name="adj1" fmla="val -71009"/>
              <a:gd name="adj2" fmla="val -25485"/>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err="1" smtClean="0"/>
              <a:t>Naebo</a:t>
            </a:r>
            <a:r>
              <a:rPr kumimoji="1" lang="en-US" altLang="ja-JP" sz="1000" dirty="0" smtClean="0"/>
              <a:t> Sta.</a:t>
            </a:r>
            <a:endParaRPr kumimoji="1" lang="ja-JP" altLang="en-US" sz="1000" dirty="0"/>
          </a:p>
        </p:txBody>
      </p:sp>
      <p:sp>
        <p:nvSpPr>
          <p:cNvPr id="20" name="テキスト ボックス 19">
            <a:extLst>
              <a:ext uri="{FF2B5EF4-FFF2-40B4-BE49-F238E27FC236}">
                <a16:creationId xmlns:a16="http://schemas.microsoft.com/office/drawing/2014/main" id="{F87D7C72-79A4-4482-9961-228B4FB39DB9}"/>
              </a:ext>
            </a:extLst>
          </p:cNvPr>
          <p:cNvSpPr txBox="1"/>
          <p:nvPr/>
        </p:nvSpPr>
        <p:spPr>
          <a:xfrm>
            <a:off x="4473431" y="3275271"/>
            <a:ext cx="1856269" cy="246221"/>
          </a:xfrm>
          <a:prstGeom prst="wedgeRectCallout">
            <a:avLst>
              <a:gd name="adj1" fmla="val -68423"/>
              <a:gd name="adj2" fmla="val 64264"/>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Sapporo Beer Hall &amp; museum</a:t>
            </a:r>
            <a:endParaRPr kumimoji="1" lang="ja-JP" altLang="en-US" sz="1000" dirty="0"/>
          </a:p>
        </p:txBody>
      </p:sp>
      <p:sp>
        <p:nvSpPr>
          <p:cNvPr id="21" name="テキスト ボックス 20">
            <a:extLst>
              <a:ext uri="{FF2B5EF4-FFF2-40B4-BE49-F238E27FC236}">
                <a16:creationId xmlns:a16="http://schemas.microsoft.com/office/drawing/2014/main" id="{F87D7C72-79A4-4482-9961-228B4FB39DB9}"/>
              </a:ext>
            </a:extLst>
          </p:cNvPr>
          <p:cNvSpPr txBox="1"/>
          <p:nvPr/>
        </p:nvSpPr>
        <p:spPr>
          <a:xfrm>
            <a:off x="1703100" y="3687834"/>
            <a:ext cx="916275" cy="246221"/>
          </a:xfrm>
          <a:prstGeom prst="wedgeRectCallout">
            <a:avLst>
              <a:gd name="adj1" fmla="val 65991"/>
              <a:gd name="adj2" fmla="val -5369"/>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Sapporo Sta.</a:t>
            </a:r>
            <a:endParaRPr kumimoji="1" lang="ja-JP" altLang="en-US" sz="1000" dirty="0"/>
          </a:p>
        </p:txBody>
      </p:sp>
      <p:sp>
        <p:nvSpPr>
          <p:cNvPr id="22" name="テキスト ボックス 21">
            <a:extLst>
              <a:ext uri="{FF2B5EF4-FFF2-40B4-BE49-F238E27FC236}">
                <a16:creationId xmlns:a16="http://schemas.microsoft.com/office/drawing/2014/main" id="{F87D7C72-79A4-4482-9961-228B4FB39DB9}"/>
              </a:ext>
            </a:extLst>
          </p:cNvPr>
          <p:cNvSpPr txBox="1"/>
          <p:nvPr/>
        </p:nvSpPr>
        <p:spPr>
          <a:xfrm>
            <a:off x="528301" y="1720568"/>
            <a:ext cx="1174800" cy="400110"/>
          </a:xfrm>
          <a:prstGeom prst="wedgeRectCallout">
            <a:avLst>
              <a:gd name="adj1" fmla="val 60316"/>
              <a:gd name="adj2" fmla="val -24414"/>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Super Market</a:t>
            </a:r>
          </a:p>
          <a:p>
            <a:r>
              <a:rPr kumimoji="1" lang="en-US" altLang="ja-JP" sz="1000" dirty="0" smtClean="0"/>
              <a:t>&amp; Mariko’s house</a:t>
            </a:r>
            <a:endParaRPr kumimoji="1" lang="ja-JP" altLang="en-US" sz="1000" dirty="0"/>
          </a:p>
        </p:txBody>
      </p:sp>
      <p:sp>
        <p:nvSpPr>
          <p:cNvPr id="23" name="テキスト ボックス 22">
            <a:extLst>
              <a:ext uri="{FF2B5EF4-FFF2-40B4-BE49-F238E27FC236}">
                <a16:creationId xmlns:a16="http://schemas.microsoft.com/office/drawing/2014/main" id="{F87D7C72-79A4-4482-9961-228B4FB39DB9}"/>
              </a:ext>
            </a:extLst>
          </p:cNvPr>
          <p:cNvSpPr txBox="1"/>
          <p:nvPr/>
        </p:nvSpPr>
        <p:spPr>
          <a:xfrm>
            <a:off x="740343" y="5074422"/>
            <a:ext cx="1773797" cy="246221"/>
          </a:xfrm>
          <a:prstGeom prst="wedgeRectCallout">
            <a:avLst>
              <a:gd name="adj1" fmla="val 60316"/>
              <a:gd name="adj2" fmla="val -24414"/>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OMO3 Sapporo </a:t>
            </a:r>
            <a:r>
              <a:rPr kumimoji="1" lang="en-US" altLang="ja-JP" sz="1000" dirty="0" err="1" smtClean="0"/>
              <a:t>Susukino</a:t>
            </a:r>
            <a:r>
              <a:rPr kumimoji="1" lang="en-US" altLang="ja-JP" sz="1000" dirty="0" smtClean="0"/>
              <a:t>(HTL)</a:t>
            </a:r>
            <a:endParaRPr kumimoji="1" lang="ja-JP" altLang="en-US" sz="1000" dirty="0"/>
          </a:p>
        </p:txBody>
      </p:sp>
      <p:sp>
        <p:nvSpPr>
          <p:cNvPr id="26" name="テキスト ボックス 25">
            <a:extLst>
              <a:ext uri="{FF2B5EF4-FFF2-40B4-BE49-F238E27FC236}">
                <a16:creationId xmlns:a16="http://schemas.microsoft.com/office/drawing/2014/main" id="{F87D7C72-79A4-4482-9961-228B4FB39DB9}"/>
              </a:ext>
            </a:extLst>
          </p:cNvPr>
          <p:cNvSpPr txBox="1"/>
          <p:nvPr/>
        </p:nvSpPr>
        <p:spPr>
          <a:xfrm>
            <a:off x="1421156" y="4253235"/>
            <a:ext cx="1312519" cy="553998"/>
          </a:xfrm>
          <a:prstGeom prst="wedgeRectCallout">
            <a:avLst>
              <a:gd name="adj1" fmla="val 67815"/>
              <a:gd name="adj2" fmla="val -14954"/>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en-US" altLang="ja-JP" sz="1000" dirty="0" smtClean="0"/>
              <a:t>Sapporo Clock Tower &amp;</a:t>
            </a:r>
          </a:p>
          <a:p>
            <a:pPr algn="ctr"/>
            <a:r>
              <a:rPr kumimoji="1" lang="en-US" altLang="ja-JP" sz="1000" dirty="0" smtClean="0"/>
              <a:t>Sapporo City Hall</a:t>
            </a:r>
            <a:endParaRPr kumimoji="1" lang="ja-JP" altLang="en-US" sz="1000" dirty="0"/>
          </a:p>
        </p:txBody>
      </p:sp>
      <p:sp>
        <p:nvSpPr>
          <p:cNvPr id="27" name="テキスト ボックス 26">
            <a:extLst>
              <a:ext uri="{FF2B5EF4-FFF2-40B4-BE49-F238E27FC236}">
                <a16:creationId xmlns:a16="http://schemas.microsoft.com/office/drawing/2014/main" id="{F87D7C72-79A4-4482-9961-228B4FB39DB9}"/>
              </a:ext>
            </a:extLst>
          </p:cNvPr>
          <p:cNvSpPr txBox="1"/>
          <p:nvPr/>
        </p:nvSpPr>
        <p:spPr>
          <a:xfrm>
            <a:off x="3527618" y="4530235"/>
            <a:ext cx="1184081" cy="246221"/>
          </a:xfrm>
          <a:prstGeom prst="wedgeRectCallout">
            <a:avLst>
              <a:gd name="adj1" fmla="val -71009"/>
              <a:gd name="adj2" fmla="val -25485"/>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Sapporo TV Tower</a:t>
            </a:r>
            <a:endParaRPr kumimoji="1" lang="ja-JP" altLang="en-US" sz="1000" dirty="0"/>
          </a:p>
        </p:txBody>
      </p:sp>
      <p:sp>
        <p:nvSpPr>
          <p:cNvPr id="28" name="テキスト ボックス 27">
            <a:extLst>
              <a:ext uri="{FF2B5EF4-FFF2-40B4-BE49-F238E27FC236}">
                <a16:creationId xmlns:a16="http://schemas.microsoft.com/office/drawing/2014/main" id="{F87D7C72-79A4-4482-9961-228B4FB39DB9}"/>
              </a:ext>
            </a:extLst>
          </p:cNvPr>
          <p:cNvSpPr txBox="1"/>
          <p:nvPr/>
        </p:nvSpPr>
        <p:spPr>
          <a:xfrm>
            <a:off x="3713896" y="5043684"/>
            <a:ext cx="884044" cy="246221"/>
          </a:xfrm>
          <a:prstGeom prst="wedgeRectCallout">
            <a:avLst>
              <a:gd name="adj1" fmla="val -71009"/>
              <a:gd name="adj2" fmla="val -25485"/>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err="1" smtClean="0"/>
              <a:t>Sappolodge</a:t>
            </a:r>
            <a:endParaRPr kumimoji="1" lang="ja-JP" altLang="en-US" sz="1000" dirty="0"/>
          </a:p>
        </p:txBody>
      </p:sp>
      <p:sp>
        <p:nvSpPr>
          <p:cNvPr id="29" name="テキスト ボックス 28">
            <a:extLst>
              <a:ext uri="{FF2B5EF4-FFF2-40B4-BE49-F238E27FC236}">
                <a16:creationId xmlns:a16="http://schemas.microsoft.com/office/drawing/2014/main" id="{F87D7C72-79A4-4482-9961-228B4FB39DB9}"/>
              </a:ext>
            </a:extLst>
          </p:cNvPr>
          <p:cNvSpPr txBox="1"/>
          <p:nvPr/>
        </p:nvSpPr>
        <p:spPr>
          <a:xfrm>
            <a:off x="3235954" y="3687833"/>
            <a:ext cx="540640" cy="246221"/>
          </a:xfrm>
          <a:prstGeom prst="wedgeRectCallout">
            <a:avLst>
              <a:gd name="adj1" fmla="val -71009"/>
              <a:gd name="adj2" fmla="val 85927"/>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Lunch</a:t>
            </a:r>
            <a:endParaRPr kumimoji="1" lang="ja-JP" altLang="en-US" sz="1000" dirty="0"/>
          </a:p>
        </p:txBody>
      </p:sp>
      <p:pic>
        <p:nvPicPr>
          <p:cNvPr id="7" name="図 6"/>
          <p:cNvPicPr>
            <a:picLocks noChangeAspect="1"/>
          </p:cNvPicPr>
          <p:nvPr/>
        </p:nvPicPr>
        <p:blipFill rotWithShape="1">
          <a:blip r:embed="rId3"/>
          <a:srcRect t="23940"/>
          <a:stretch/>
        </p:blipFill>
        <p:spPr>
          <a:xfrm>
            <a:off x="1893606" y="5501211"/>
            <a:ext cx="2954035" cy="1985374"/>
          </a:xfrm>
          <a:prstGeom prst="rect">
            <a:avLst/>
          </a:prstGeom>
        </p:spPr>
      </p:pic>
      <p:sp>
        <p:nvSpPr>
          <p:cNvPr id="33" name="テキスト ボックス 32">
            <a:extLst>
              <a:ext uri="{FF2B5EF4-FFF2-40B4-BE49-F238E27FC236}">
                <a16:creationId xmlns:a16="http://schemas.microsoft.com/office/drawing/2014/main" id="{F87D7C72-79A4-4482-9961-228B4FB39DB9}"/>
              </a:ext>
            </a:extLst>
          </p:cNvPr>
          <p:cNvSpPr txBox="1"/>
          <p:nvPr/>
        </p:nvSpPr>
        <p:spPr>
          <a:xfrm>
            <a:off x="4429072" y="5808724"/>
            <a:ext cx="1603372" cy="400110"/>
          </a:xfrm>
          <a:prstGeom prst="wedgeRectCallout">
            <a:avLst>
              <a:gd name="adj1" fmla="val -33477"/>
              <a:gd name="adj2" fmla="val 114851"/>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OMO3 Sapporo </a:t>
            </a:r>
            <a:r>
              <a:rPr kumimoji="1" lang="en-US" altLang="ja-JP" sz="1000" dirty="0" err="1" smtClean="0"/>
              <a:t>Susukino</a:t>
            </a:r>
            <a:r>
              <a:rPr kumimoji="1" lang="en-US" altLang="ja-JP" sz="1000" dirty="0" smtClean="0"/>
              <a:t>(HTL)</a:t>
            </a:r>
            <a:endParaRPr kumimoji="1" lang="ja-JP" altLang="en-US" sz="1000" dirty="0"/>
          </a:p>
        </p:txBody>
      </p:sp>
      <p:sp>
        <p:nvSpPr>
          <p:cNvPr id="34" name="テキスト ボックス 33">
            <a:extLst>
              <a:ext uri="{FF2B5EF4-FFF2-40B4-BE49-F238E27FC236}">
                <a16:creationId xmlns:a16="http://schemas.microsoft.com/office/drawing/2014/main" id="{F87D7C72-79A4-4482-9961-228B4FB39DB9}"/>
              </a:ext>
            </a:extLst>
          </p:cNvPr>
          <p:cNvSpPr txBox="1"/>
          <p:nvPr/>
        </p:nvSpPr>
        <p:spPr>
          <a:xfrm>
            <a:off x="2874707" y="6008779"/>
            <a:ext cx="1108586" cy="400110"/>
          </a:xfrm>
          <a:prstGeom prst="wedgeRectCallout">
            <a:avLst>
              <a:gd name="adj1" fmla="val -70696"/>
              <a:gd name="adj2" fmla="val 34954"/>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Sapporo KOKUSAI Ski Resort</a:t>
            </a:r>
            <a:endParaRPr kumimoji="1" lang="ja-JP" altLang="en-US" sz="1000" dirty="0"/>
          </a:p>
        </p:txBody>
      </p:sp>
      <p:sp>
        <p:nvSpPr>
          <p:cNvPr id="35" name="テキスト ボックス 34">
            <a:extLst>
              <a:ext uri="{FF2B5EF4-FFF2-40B4-BE49-F238E27FC236}">
                <a16:creationId xmlns:a16="http://schemas.microsoft.com/office/drawing/2014/main" id="{F87D7C72-79A4-4482-9961-228B4FB39DB9}"/>
              </a:ext>
            </a:extLst>
          </p:cNvPr>
          <p:cNvSpPr txBox="1"/>
          <p:nvPr/>
        </p:nvSpPr>
        <p:spPr>
          <a:xfrm>
            <a:off x="2944118" y="6646646"/>
            <a:ext cx="1215168" cy="246221"/>
          </a:xfrm>
          <a:prstGeom prst="wedgeRectCallout">
            <a:avLst>
              <a:gd name="adj1" fmla="val -71009"/>
              <a:gd name="adj2" fmla="val -25485"/>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Mt. </a:t>
            </a:r>
            <a:r>
              <a:rPr kumimoji="1" lang="en-US" altLang="ja-JP" sz="1000" dirty="0" err="1" smtClean="0"/>
              <a:t>Shiraidake</a:t>
            </a:r>
            <a:endParaRPr kumimoji="1" lang="ja-JP" altLang="en-US" sz="1000" dirty="0"/>
          </a:p>
        </p:txBody>
      </p:sp>
      <p:sp>
        <p:nvSpPr>
          <p:cNvPr id="36" name="テキスト ボックス 35">
            <a:extLst>
              <a:ext uri="{FF2B5EF4-FFF2-40B4-BE49-F238E27FC236}">
                <a16:creationId xmlns:a16="http://schemas.microsoft.com/office/drawing/2014/main" id="{F87D7C72-79A4-4482-9961-228B4FB39DB9}"/>
              </a:ext>
            </a:extLst>
          </p:cNvPr>
          <p:cNvSpPr txBox="1"/>
          <p:nvPr/>
        </p:nvSpPr>
        <p:spPr>
          <a:xfrm>
            <a:off x="1051259" y="6136565"/>
            <a:ext cx="1242537" cy="246221"/>
          </a:xfrm>
          <a:prstGeom prst="wedgeRectCallout">
            <a:avLst>
              <a:gd name="adj1" fmla="val 39112"/>
              <a:gd name="adj2" fmla="val 99397"/>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Mt. </a:t>
            </a:r>
            <a:r>
              <a:rPr kumimoji="1" lang="en-US" altLang="ja-JP" sz="1000" dirty="0" err="1" smtClean="0"/>
              <a:t>Asaridake</a:t>
            </a:r>
            <a:endParaRPr kumimoji="1" lang="ja-JP" altLang="en-US" sz="1000" dirty="0"/>
          </a:p>
        </p:txBody>
      </p:sp>
      <p:pic>
        <p:nvPicPr>
          <p:cNvPr id="8" name="図 7"/>
          <p:cNvPicPr>
            <a:picLocks noChangeAspect="1"/>
          </p:cNvPicPr>
          <p:nvPr/>
        </p:nvPicPr>
        <p:blipFill>
          <a:blip r:embed="rId4"/>
          <a:stretch>
            <a:fillRect/>
          </a:stretch>
        </p:blipFill>
        <p:spPr>
          <a:xfrm>
            <a:off x="1893606" y="7620008"/>
            <a:ext cx="2954035" cy="1545916"/>
          </a:xfrm>
          <a:prstGeom prst="rect">
            <a:avLst/>
          </a:prstGeom>
        </p:spPr>
      </p:pic>
      <p:sp>
        <p:nvSpPr>
          <p:cNvPr id="37" name="テキスト ボックス 36"/>
          <p:cNvSpPr txBox="1"/>
          <p:nvPr/>
        </p:nvSpPr>
        <p:spPr>
          <a:xfrm>
            <a:off x="480663" y="7486585"/>
            <a:ext cx="962379" cy="307777"/>
          </a:xfrm>
          <a:prstGeom prst="rect">
            <a:avLst/>
          </a:prstGeom>
          <a:noFill/>
        </p:spPr>
        <p:txBody>
          <a:bodyPr wrap="none" rtlCol="0">
            <a:spAutoFit/>
          </a:bodyPr>
          <a:lstStyle/>
          <a:p>
            <a:r>
              <a:rPr kumimoji="1" lang="ja-JP" altLang="en-US" sz="1400" dirty="0" smtClean="0"/>
              <a:t>＜</a:t>
            </a:r>
            <a:r>
              <a:rPr kumimoji="1" lang="en-US" altLang="ja-JP" sz="1400" dirty="0" smtClean="0"/>
              <a:t>DAY</a:t>
            </a:r>
            <a:r>
              <a:rPr kumimoji="1" lang="ja-JP" altLang="en-US" sz="1400" dirty="0" smtClean="0"/>
              <a:t> </a:t>
            </a:r>
            <a:r>
              <a:rPr kumimoji="1" lang="en-US" altLang="ja-JP" sz="1400" dirty="0" smtClean="0"/>
              <a:t>3</a:t>
            </a:r>
            <a:r>
              <a:rPr kumimoji="1" lang="ja-JP" altLang="en-US" sz="1400" dirty="0" smtClean="0"/>
              <a:t>＞</a:t>
            </a:r>
            <a:endParaRPr kumimoji="1" lang="ja-JP" altLang="en-US" sz="1400" dirty="0"/>
          </a:p>
        </p:txBody>
      </p:sp>
      <p:sp>
        <p:nvSpPr>
          <p:cNvPr id="38" name="テキスト ボックス 37">
            <a:extLst>
              <a:ext uri="{FF2B5EF4-FFF2-40B4-BE49-F238E27FC236}">
                <a16:creationId xmlns:a16="http://schemas.microsoft.com/office/drawing/2014/main" id="{F87D7C72-79A4-4482-9961-228B4FB39DB9}"/>
              </a:ext>
            </a:extLst>
          </p:cNvPr>
          <p:cNvSpPr txBox="1"/>
          <p:nvPr/>
        </p:nvSpPr>
        <p:spPr>
          <a:xfrm>
            <a:off x="4549191" y="7799860"/>
            <a:ext cx="1603372" cy="400110"/>
          </a:xfrm>
          <a:prstGeom prst="wedgeRectCallout">
            <a:avLst>
              <a:gd name="adj1" fmla="val -61516"/>
              <a:gd name="adj2" fmla="val 44385"/>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OMO3 Sapporo </a:t>
            </a:r>
            <a:r>
              <a:rPr kumimoji="1" lang="en-US" altLang="ja-JP" sz="1000" dirty="0" err="1" smtClean="0"/>
              <a:t>Susukino</a:t>
            </a:r>
            <a:r>
              <a:rPr kumimoji="1" lang="en-US" altLang="ja-JP" sz="1000" dirty="0" smtClean="0"/>
              <a:t>(HTL)</a:t>
            </a:r>
            <a:endParaRPr kumimoji="1" lang="ja-JP" altLang="en-US" sz="1000" dirty="0"/>
          </a:p>
        </p:txBody>
      </p:sp>
      <p:sp>
        <p:nvSpPr>
          <p:cNvPr id="39" name="テキスト ボックス 38">
            <a:extLst>
              <a:ext uri="{FF2B5EF4-FFF2-40B4-BE49-F238E27FC236}">
                <a16:creationId xmlns:a16="http://schemas.microsoft.com/office/drawing/2014/main" id="{F87D7C72-79A4-4482-9961-228B4FB39DB9}"/>
              </a:ext>
            </a:extLst>
          </p:cNvPr>
          <p:cNvSpPr txBox="1"/>
          <p:nvPr/>
        </p:nvSpPr>
        <p:spPr>
          <a:xfrm>
            <a:off x="4891696" y="8399880"/>
            <a:ext cx="1603372" cy="246221"/>
          </a:xfrm>
          <a:prstGeom prst="wedgeRectCallout">
            <a:avLst>
              <a:gd name="adj1" fmla="val -62902"/>
              <a:gd name="adj2" fmla="val 26134"/>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a:t>Farm to Table TERRA</a:t>
            </a:r>
            <a:endParaRPr kumimoji="1" lang="ja-JP" altLang="en-US" sz="1000" dirty="0"/>
          </a:p>
        </p:txBody>
      </p:sp>
      <p:sp>
        <p:nvSpPr>
          <p:cNvPr id="40" name="テキスト ボックス 39">
            <a:extLst>
              <a:ext uri="{FF2B5EF4-FFF2-40B4-BE49-F238E27FC236}">
                <a16:creationId xmlns:a16="http://schemas.microsoft.com/office/drawing/2014/main" id="{F87D7C72-79A4-4482-9961-228B4FB39DB9}"/>
              </a:ext>
            </a:extLst>
          </p:cNvPr>
          <p:cNvSpPr txBox="1"/>
          <p:nvPr/>
        </p:nvSpPr>
        <p:spPr>
          <a:xfrm>
            <a:off x="4886837" y="8812443"/>
            <a:ext cx="917063" cy="246221"/>
          </a:xfrm>
          <a:prstGeom prst="wedgeRectCallout">
            <a:avLst>
              <a:gd name="adj1" fmla="val -78674"/>
              <a:gd name="adj2" fmla="val -95078"/>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Nakajima Sta.</a:t>
            </a:r>
            <a:endParaRPr kumimoji="1" lang="ja-JP" altLang="en-US" sz="1000" dirty="0"/>
          </a:p>
        </p:txBody>
      </p:sp>
      <p:sp>
        <p:nvSpPr>
          <p:cNvPr id="41" name="テキスト ボックス 40">
            <a:extLst>
              <a:ext uri="{FF2B5EF4-FFF2-40B4-BE49-F238E27FC236}">
                <a16:creationId xmlns:a16="http://schemas.microsoft.com/office/drawing/2014/main" id="{F87D7C72-79A4-4482-9961-228B4FB39DB9}"/>
              </a:ext>
            </a:extLst>
          </p:cNvPr>
          <p:cNvSpPr txBox="1"/>
          <p:nvPr/>
        </p:nvSpPr>
        <p:spPr>
          <a:xfrm>
            <a:off x="2359388" y="7724342"/>
            <a:ext cx="1215168" cy="246221"/>
          </a:xfrm>
          <a:prstGeom prst="wedgeRectCallout">
            <a:avLst>
              <a:gd name="adj1" fmla="val -22411"/>
              <a:gd name="adj2" fmla="val 113780"/>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Maruyama Park Sta.</a:t>
            </a:r>
            <a:endParaRPr kumimoji="1" lang="ja-JP" altLang="en-US" sz="1000" dirty="0"/>
          </a:p>
        </p:txBody>
      </p:sp>
      <p:sp>
        <p:nvSpPr>
          <p:cNvPr id="42" name="テキスト ボックス 41">
            <a:extLst>
              <a:ext uri="{FF2B5EF4-FFF2-40B4-BE49-F238E27FC236}">
                <a16:creationId xmlns:a16="http://schemas.microsoft.com/office/drawing/2014/main" id="{F87D7C72-79A4-4482-9961-228B4FB39DB9}"/>
              </a:ext>
            </a:extLst>
          </p:cNvPr>
          <p:cNvSpPr txBox="1"/>
          <p:nvPr/>
        </p:nvSpPr>
        <p:spPr>
          <a:xfrm>
            <a:off x="813572" y="7982085"/>
            <a:ext cx="1215168" cy="246221"/>
          </a:xfrm>
          <a:prstGeom prst="wedgeRectCallout">
            <a:avLst>
              <a:gd name="adj1" fmla="val 48448"/>
              <a:gd name="adj2" fmla="val 89022"/>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1000" dirty="0" smtClean="0"/>
              <a:t>Hokkaido Shrine</a:t>
            </a:r>
            <a:endParaRPr kumimoji="1" lang="ja-JP" altLang="en-US" sz="1000" dirty="0"/>
          </a:p>
        </p:txBody>
      </p:sp>
      <p:sp>
        <p:nvSpPr>
          <p:cNvPr id="31" name="テキスト ボックス 30">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3901528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724661F-6778-4C7D-90FC-D73ADB88B333}"/>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20" name="正方形/長方形 19">
            <a:extLst>
              <a:ext uri="{FF2B5EF4-FFF2-40B4-BE49-F238E27FC236}">
                <a16:creationId xmlns:a16="http://schemas.microsoft.com/office/drawing/2014/main" id="{3C1A8DFC-205C-4BF6-959D-35AD79550245}"/>
              </a:ext>
            </a:extLst>
          </p:cNvPr>
          <p:cNvSpPr/>
          <p:nvPr/>
        </p:nvSpPr>
        <p:spPr>
          <a:xfrm>
            <a:off x="456236" y="1250458"/>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Day 1 – Meet at Sapporo TV Tower</a:t>
            </a:r>
            <a:endParaRPr kumimoji="1" lang="ja-JP" altLang="en-US" sz="1400" b="1" dirty="0">
              <a:solidFill>
                <a:srgbClr val="C00000"/>
              </a:solidFill>
            </a:endParaRPr>
          </a:p>
        </p:txBody>
      </p:sp>
      <p:sp>
        <p:nvSpPr>
          <p:cNvPr id="27" name="正方形/長方形 26">
            <a:extLst>
              <a:ext uri="{FF2B5EF4-FFF2-40B4-BE49-F238E27FC236}">
                <a16:creationId xmlns:a16="http://schemas.microsoft.com/office/drawing/2014/main" id="{0F6AEEAC-CF38-49C7-B9DA-29DC8BF06D3F}"/>
              </a:ext>
            </a:extLst>
          </p:cNvPr>
          <p:cNvSpPr/>
          <p:nvPr/>
        </p:nvSpPr>
        <p:spPr>
          <a:xfrm>
            <a:off x="191126" y="1574525"/>
            <a:ext cx="5174801" cy="3685837"/>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r>
              <a:rPr lang="en-US" altLang="ja-JP" sz="1200" dirty="0">
                <a:solidFill>
                  <a:schemeClr val="tx1"/>
                </a:solidFill>
              </a:rPr>
              <a:t>Meet at Sapporo TV Tower at 9:00a.m. to start your Sapporo City tour</a:t>
            </a:r>
          </a:p>
          <a:p>
            <a:r>
              <a:rPr lang="en-US" altLang="ja-JP" sz="1200" dirty="0">
                <a:solidFill>
                  <a:schemeClr val="tx1"/>
                </a:solidFill>
              </a:rPr>
              <a:t>Enjoy a 360-degree view of Sapporo's cityscape and learn its history and sightseeing spots you will be visiting</a:t>
            </a:r>
          </a:p>
          <a:p>
            <a:r>
              <a:rPr lang="en-US" altLang="ja-JP" sz="1200" dirty="0">
                <a:solidFill>
                  <a:schemeClr val="tx1"/>
                </a:solidFill>
              </a:rPr>
              <a:t>Next, visit Sapporo City Hall and Sapporo Clock Tower to discover the city's pioneer history.</a:t>
            </a:r>
          </a:p>
          <a:p>
            <a:r>
              <a:rPr lang="en-US" altLang="ja-JP" sz="1200" dirty="0">
                <a:solidFill>
                  <a:schemeClr val="tx1"/>
                </a:solidFill>
              </a:rPr>
              <a:t>Get to know </a:t>
            </a:r>
            <a:r>
              <a:rPr lang="en-US" altLang="ja-JP" sz="1200" dirty="0" err="1">
                <a:solidFill>
                  <a:schemeClr val="tx1"/>
                </a:solidFill>
              </a:rPr>
              <a:t>Shima</a:t>
            </a:r>
            <a:r>
              <a:rPr lang="en-US" altLang="ja-JP" sz="1200" dirty="0">
                <a:solidFill>
                  <a:schemeClr val="tx1"/>
                </a:solidFill>
              </a:rPr>
              <a:t> </a:t>
            </a:r>
            <a:r>
              <a:rPr lang="en-US" altLang="ja-JP" sz="1200" dirty="0" err="1">
                <a:solidFill>
                  <a:schemeClr val="tx1"/>
                </a:solidFill>
              </a:rPr>
              <a:t>Yoshitake</a:t>
            </a:r>
            <a:r>
              <a:rPr lang="en-US" altLang="ja-JP" sz="1200" dirty="0">
                <a:solidFill>
                  <a:schemeClr val="tx1"/>
                </a:solidFill>
              </a:rPr>
              <a:t>, the passionate chief magistrate of the Hokkaido Development Commission who authored the original plans to build the city.</a:t>
            </a:r>
          </a:p>
          <a:p>
            <a:r>
              <a:rPr lang="en-US" altLang="ja-JP" sz="1200" dirty="0">
                <a:solidFill>
                  <a:schemeClr val="tx1"/>
                </a:solidFill>
              </a:rPr>
              <a:t>Even after </a:t>
            </a:r>
            <a:r>
              <a:rPr lang="en-US" altLang="ja-JP" sz="1200" dirty="0" err="1">
                <a:solidFill>
                  <a:schemeClr val="tx1"/>
                </a:solidFill>
              </a:rPr>
              <a:t>Yoshitake</a:t>
            </a:r>
            <a:r>
              <a:rPr lang="en-US" altLang="ja-JP" sz="1200" dirty="0">
                <a:solidFill>
                  <a:schemeClr val="tx1"/>
                </a:solidFill>
              </a:rPr>
              <a:t>-san departed Hokkaido, his plans were followed.  Today his ideas, insights, and innovations are seen at every turn of the city.</a:t>
            </a:r>
          </a:p>
          <a:p>
            <a:endParaRPr kumimoji="1" lang="en-US" altLang="ja-JP" sz="1200" dirty="0" smtClean="0">
              <a:solidFill>
                <a:schemeClr val="tx1"/>
              </a:solidFill>
            </a:endParaRPr>
          </a:p>
          <a:p>
            <a:r>
              <a:rPr kumimoji="1" lang="ja-JP" altLang="en-US" sz="1200" dirty="0">
                <a:solidFill>
                  <a:schemeClr val="tx1"/>
                </a:solidFill>
              </a:rPr>
              <a:t>　</a:t>
            </a:r>
            <a:r>
              <a:rPr kumimoji="1" lang="en-US" altLang="ja-JP" sz="1200" dirty="0">
                <a:solidFill>
                  <a:schemeClr val="tx1"/>
                </a:solidFill>
              </a:rPr>
              <a:t>Lunch</a:t>
            </a:r>
            <a:r>
              <a:rPr kumimoji="1" lang="ja-JP" altLang="en-US" sz="1200" dirty="0">
                <a:solidFill>
                  <a:schemeClr val="tx1"/>
                </a:solidFill>
              </a:rPr>
              <a:t>　</a:t>
            </a:r>
          </a:p>
          <a:p>
            <a:r>
              <a:rPr kumimoji="1" lang="en-US" altLang="ja-JP" sz="1200" dirty="0">
                <a:solidFill>
                  <a:schemeClr val="tx1"/>
                </a:solidFill>
              </a:rPr>
              <a:t>Ramen Sapporo </a:t>
            </a:r>
            <a:r>
              <a:rPr kumimoji="1" lang="en-US" altLang="ja-JP" sz="1200" dirty="0" err="1">
                <a:solidFill>
                  <a:schemeClr val="tx1"/>
                </a:solidFill>
              </a:rPr>
              <a:t>Ichiryuan</a:t>
            </a:r>
            <a:r>
              <a:rPr kumimoji="1" lang="en-US" altLang="ja-JP" sz="1200" dirty="0">
                <a:solidFill>
                  <a:schemeClr val="tx1"/>
                </a:solidFill>
              </a:rPr>
              <a:t> (vegan dishes available upon request</a:t>
            </a:r>
            <a:r>
              <a:rPr kumimoji="1" lang="en-US" altLang="ja-JP" sz="1200" dirty="0" smtClean="0">
                <a:solidFill>
                  <a:schemeClr val="tx1"/>
                </a:solidFill>
              </a:rPr>
              <a:t>)</a:t>
            </a:r>
            <a:endParaRPr kumimoji="1" lang="en-US" altLang="ja-JP" sz="1200" dirty="0">
              <a:solidFill>
                <a:schemeClr val="tx1"/>
              </a:solidFill>
            </a:endParaRPr>
          </a:p>
          <a:p>
            <a:r>
              <a:rPr kumimoji="1" lang="en-US" altLang="ja-JP" sz="1200" dirty="0">
                <a:solidFill>
                  <a:schemeClr val="tx1"/>
                </a:solidFill>
              </a:rPr>
              <a:t>Miso paste is a traditional Japanese vegan food. Noodles, soup and toppings are made from non-animal ingredients. Ramen is served with soybean cake.</a:t>
            </a:r>
          </a:p>
          <a:p>
            <a:endParaRPr kumimoji="1" lang="en-US" altLang="ja-JP" sz="1200" dirty="0">
              <a:solidFill>
                <a:schemeClr val="tx1"/>
              </a:solidFill>
            </a:endParaRPr>
          </a:p>
          <a:p>
            <a:r>
              <a:rPr kumimoji="1" lang="ja-JP" altLang="en-US" sz="1200" dirty="0" smtClean="0">
                <a:solidFill>
                  <a:schemeClr val="tx1"/>
                </a:solidFill>
              </a:rPr>
              <a:t>①</a:t>
            </a:r>
            <a:r>
              <a:rPr kumimoji="1" lang="en-US" altLang="ja-JP" sz="1200" dirty="0" smtClean="0">
                <a:solidFill>
                  <a:schemeClr val="tx1"/>
                </a:solidFill>
              </a:rPr>
              <a:t>Handmade sandals using old kimono cloth, which can be used during your trip.</a:t>
            </a:r>
          </a:p>
          <a:p>
            <a:r>
              <a:rPr kumimoji="1" lang="en-US" altLang="ja-JP" sz="1200" dirty="0" smtClean="0">
                <a:solidFill>
                  <a:schemeClr val="tx1"/>
                </a:solidFill>
              </a:rPr>
              <a:t>②Have a tea break with homemade Imo </a:t>
            </a:r>
            <a:r>
              <a:rPr kumimoji="1" lang="en-US" altLang="ja-JP" sz="1200" dirty="0" err="1" smtClean="0">
                <a:solidFill>
                  <a:schemeClr val="tx1"/>
                </a:solidFill>
              </a:rPr>
              <a:t>Mochi</a:t>
            </a:r>
            <a:r>
              <a:rPr kumimoji="1" lang="en-US" altLang="ja-JP" sz="1200" dirty="0" smtClean="0">
                <a:solidFill>
                  <a:schemeClr val="tx1"/>
                </a:solidFill>
              </a:rPr>
              <a:t> (potato cake) prepared by the host. Enjoy chatting while doing handwork with cloth, and get local tips and highlights.  Feel the authentic local life and start your Hokkaido trip with a friendly, warmhearted feeling.</a:t>
            </a:r>
          </a:p>
          <a:p>
            <a:endParaRPr kumimoji="1" lang="en-US" altLang="ja-JP" sz="1200" dirty="0">
              <a:solidFill>
                <a:schemeClr val="tx1"/>
              </a:solidFill>
            </a:endParaRPr>
          </a:p>
          <a:p>
            <a:r>
              <a:rPr kumimoji="1" lang="en-US" altLang="ja-JP" sz="1200" dirty="0">
                <a:solidFill>
                  <a:schemeClr val="tx1"/>
                </a:solidFill>
              </a:rPr>
              <a:t>Sapporo Beer Hall</a:t>
            </a:r>
            <a:r>
              <a:rPr kumimoji="1" lang="ja-JP" altLang="en-US" sz="1200" dirty="0">
                <a:solidFill>
                  <a:schemeClr val="tx1"/>
                </a:solidFill>
              </a:rPr>
              <a:t>（</a:t>
            </a:r>
            <a:r>
              <a:rPr kumimoji="1" lang="en-US" altLang="ja-JP" sz="1200" dirty="0">
                <a:solidFill>
                  <a:schemeClr val="tx1"/>
                </a:solidFill>
              </a:rPr>
              <a:t>Sapporo Beer Museum</a:t>
            </a:r>
            <a:r>
              <a:rPr kumimoji="1" lang="ja-JP" altLang="en-US" sz="1200" dirty="0" smtClean="0">
                <a:solidFill>
                  <a:schemeClr val="tx1"/>
                </a:solidFill>
              </a:rPr>
              <a:t>）</a:t>
            </a:r>
            <a:endParaRPr kumimoji="1" lang="ja-JP" altLang="en-US" sz="1200" dirty="0">
              <a:solidFill>
                <a:schemeClr val="tx1"/>
              </a:solidFill>
            </a:endParaRPr>
          </a:p>
          <a:p>
            <a:r>
              <a:rPr kumimoji="1" lang="en-US" altLang="ja-JP" sz="1200" dirty="0">
                <a:solidFill>
                  <a:schemeClr val="tx1"/>
                </a:solidFill>
              </a:rPr>
              <a:t>Beer brewing is one of Sapporo's major industries.  Increase your beer knowledge at the museum, and enjoy tasting the different varieties available at the end of  your visit.</a:t>
            </a:r>
          </a:p>
          <a:p>
            <a:endParaRPr kumimoji="1" lang="en-US" altLang="ja-JP" sz="1200" dirty="0" smtClean="0">
              <a:solidFill>
                <a:schemeClr val="tx1"/>
              </a:solidFill>
            </a:endParaRPr>
          </a:p>
          <a:p>
            <a:endParaRPr kumimoji="1" lang="en-US" altLang="ja-JP" sz="1200" dirty="0" smtClean="0">
              <a:solidFill>
                <a:schemeClr val="tx1"/>
              </a:solidFill>
            </a:endParaRPr>
          </a:p>
        </p:txBody>
      </p:sp>
      <p:sp>
        <p:nvSpPr>
          <p:cNvPr id="5" name="正方形/長方形 4">
            <a:extLst>
              <a:ext uri="{FF2B5EF4-FFF2-40B4-BE49-F238E27FC236}">
                <a16:creationId xmlns:a16="http://schemas.microsoft.com/office/drawing/2014/main" id="{1682D1F6-6420-4095-84F1-0E7E917E2CE7}"/>
              </a:ext>
            </a:extLst>
          </p:cNvPr>
          <p:cNvSpPr/>
          <p:nvPr/>
        </p:nvSpPr>
        <p:spPr>
          <a:xfrm>
            <a:off x="429732" y="6211087"/>
            <a:ext cx="1510314" cy="26342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solidFill>
                  <a:schemeClr val="accent6">
                    <a:lumMod val="75000"/>
                  </a:schemeClr>
                </a:solidFill>
              </a:rPr>
              <a:t>Dinner </a:t>
            </a:r>
            <a:endParaRPr kumimoji="1" lang="ja-JP" altLang="en-US" sz="1400" b="1" dirty="0">
              <a:solidFill>
                <a:schemeClr val="accent6">
                  <a:lumMod val="75000"/>
                </a:schemeClr>
              </a:solidFill>
            </a:endParaRPr>
          </a:p>
        </p:txBody>
      </p:sp>
      <p:sp>
        <p:nvSpPr>
          <p:cNvPr id="6" name="正方形/長方形 5">
            <a:extLst>
              <a:ext uri="{FF2B5EF4-FFF2-40B4-BE49-F238E27FC236}">
                <a16:creationId xmlns:a16="http://schemas.microsoft.com/office/drawing/2014/main" id="{98B76255-E147-4339-8407-317F5304899D}"/>
              </a:ext>
            </a:extLst>
          </p:cNvPr>
          <p:cNvSpPr/>
          <p:nvPr/>
        </p:nvSpPr>
        <p:spPr>
          <a:xfrm>
            <a:off x="456236" y="8695030"/>
            <a:ext cx="3964963" cy="365919"/>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Activity:                        Walking</a:t>
            </a:r>
            <a:endParaRPr kumimoji="1" lang="ja-JP" altLang="en-US" sz="1400" b="1" dirty="0"/>
          </a:p>
        </p:txBody>
      </p:sp>
      <p:sp>
        <p:nvSpPr>
          <p:cNvPr id="12" name="正方形/長方形 11">
            <a:extLst>
              <a:ext uri="{FF2B5EF4-FFF2-40B4-BE49-F238E27FC236}">
                <a16:creationId xmlns:a16="http://schemas.microsoft.com/office/drawing/2014/main" id="{AEE1F18F-22B5-4BC7-A2AD-2D2FBD292DE2}"/>
              </a:ext>
            </a:extLst>
          </p:cNvPr>
          <p:cNvSpPr/>
          <p:nvPr/>
        </p:nvSpPr>
        <p:spPr>
          <a:xfrm>
            <a:off x="456237" y="9111253"/>
            <a:ext cx="2673920" cy="193246"/>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Difficulty:                         </a:t>
            </a:r>
            <a:r>
              <a:rPr kumimoji="1" lang="ja-JP" altLang="en-US" sz="1400" b="1" dirty="0" smtClean="0"/>
              <a:t> </a:t>
            </a:r>
            <a:r>
              <a:rPr kumimoji="1" lang="ja-JP" altLang="en-US" sz="1400" b="1" dirty="0"/>
              <a:t> </a:t>
            </a:r>
            <a:r>
              <a:rPr kumimoji="1" lang="ja-JP" altLang="en-US" sz="1400" b="1" dirty="0" smtClean="0"/>
              <a:t> </a:t>
            </a:r>
            <a:r>
              <a:rPr kumimoji="1" lang="en-US" altLang="ja-JP" sz="1400" b="1" dirty="0" smtClean="0"/>
              <a:t>  </a:t>
            </a:r>
            <a:r>
              <a:rPr kumimoji="1" lang="en-US" altLang="ja-JP" sz="1400" dirty="0" smtClean="0"/>
              <a:t>1</a:t>
            </a:r>
          </a:p>
        </p:txBody>
      </p:sp>
      <p:sp>
        <p:nvSpPr>
          <p:cNvPr id="13" name="正方形/長方形 12">
            <a:extLst>
              <a:ext uri="{FF2B5EF4-FFF2-40B4-BE49-F238E27FC236}">
                <a16:creationId xmlns:a16="http://schemas.microsoft.com/office/drawing/2014/main" id="{EBC5FC14-E1EF-43DA-A11A-C9C36A449BCB}"/>
              </a:ext>
            </a:extLst>
          </p:cNvPr>
          <p:cNvSpPr/>
          <p:nvPr/>
        </p:nvSpPr>
        <p:spPr>
          <a:xfrm>
            <a:off x="429732" y="832916"/>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a:t>Day-by-day Itinerary </a:t>
            </a:r>
            <a:endParaRPr kumimoji="1" lang="ja-JP" altLang="en-US" sz="2400" dirty="0"/>
          </a:p>
        </p:txBody>
      </p:sp>
      <p:sp>
        <p:nvSpPr>
          <p:cNvPr id="14" name="正方形/長方形 13"/>
          <p:cNvSpPr/>
          <p:nvPr/>
        </p:nvSpPr>
        <p:spPr>
          <a:xfrm>
            <a:off x="1017530" y="6234367"/>
            <a:ext cx="4304482" cy="1384995"/>
          </a:xfrm>
          <a:prstGeom prst="rect">
            <a:avLst/>
          </a:prstGeom>
        </p:spPr>
        <p:txBody>
          <a:bodyPr wrap="square">
            <a:spAutoFit/>
          </a:bodyPr>
          <a:lstStyle/>
          <a:p>
            <a:r>
              <a:rPr lang="en-US" altLang="ja-JP" sz="1200" dirty="0" err="1" smtClean="0"/>
              <a:t>SappoLodge</a:t>
            </a:r>
            <a:endParaRPr lang="ja-JP" altLang="ja-JP" sz="1200" dirty="0"/>
          </a:p>
          <a:p>
            <a:r>
              <a:rPr lang="en-US" altLang="ja-JP" sz="1200" dirty="0">
                <a:solidFill>
                  <a:srgbClr val="FF0000"/>
                </a:solidFill>
              </a:rPr>
              <a:t>Dishes featuring Hokkaido local ingredients.</a:t>
            </a:r>
          </a:p>
          <a:p>
            <a:r>
              <a:rPr lang="en-US" altLang="ja-JP" sz="1200" dirty="0">
                <a:solidFill>
                  <a:srgbClr val="FF0000"/>
                </a:solidFill>
              </a:rPr>
              <a:t>The mountain hat-style building has a bar on the first floor and a guest house on the </a:t>
            </a:r>
            <a:r>
              <a:rPr lang="en-US" altLang="ja-JP" sz="1200" dirty="0" smtClean="0">
                <a:solidFill>
                  <a:srgbClr val="FF0000"/>
                </a:solidFill>
              </a:rPr>
              <a:t>second.</a:t>
            </a:r>
            <a:endParaRPr lang="en-US" altLang="ja-JP" sz="1200" dirty="0">
              <a:solidFill>
                <a:srgbClr val="FF0000"/>
              </a:solidFill>
            </a:endParaRPr>
          </a:p>
          <a:p>
            <a:r>
              <a:rPr lang="en-US" altLang="ja-JP" sz="1200" dirty="0">
                <a:solidFill>
                  <a:srgbClr val="FF0000"/>
                </a:solidFill>
              </a:rPr>
              <a:t>The lodge is managed by </a:t>
            </a:r>
            <a:r>
              <a:rPr lang="en-US" altLang="ja-JP" sz="1200" dirty="0" err="1">
                <a:solidFill>
                  <a:srgbClr val="FF0000"/>
                </a:solidFill>
              </a:rPr>
              <a:t>Mr</a:t>
            </a:r>
            <a:r>
              <a:rPr lang="en-US" altLang="ja-JP" sz="1200" dirty="0">
                <a:solidFill>
                  <a:srgbClr val="FF0000"/>
                </a:solidFill>
              </a:rPr>
              <a:t>, Nara, who is an activity guide. Various activities and tours can be arranged here.</a:t>
            </a:r>
          </a:p>
          <a:p>
            <a:endParaRPr lang="ja-JP" altLang="en-US" sz="1200" dirty="0"/>
          </a:p>
        </p:txBody>
      </p:sp>
      <p:pic>
        <p:nvPicPr>
          <p:cNvPr id="4" name="図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70380" y="7078721"/>
            <a:ext cx="1441383" cy="1081282"/>
          </a:xfrm>
          <a:prstGeom prst="rect">
            <a:avLst/>
          </a:prstGeom>
        </p:spPr>
      </p:pic>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65927" y="8242014"/>
            <a:ext cx="1441383" cy="1081282"/>
          </a:xfrm>
          <a:prstGeom prst="rect">
            <a:avLst/>
          </a:prstGeom>
        </p:spPr>
      </p:pic>
      <p:pic>
        <p:nvPicPr>
          <p:cNvPr id="8" name="図 7"/>
          <p:cNvPicPr>
            <a:picLocks noChangeAspect="1"/>
          </p:cNvPicPr>
          <p:nvPr/>
        </p:nvPicPr>
        <p:blipFill>
          <a:blip r:embed="rId4"/>
          <a:stretch>
            <a:fillRect/>
          </a:stretch>
        </p:blipFill>
        <p:spPr>
          <a:xfrm>
            <a:off x="5359028" y="4741276"/>
            <a:ext cx="1461122" cy="1096089"/>
          </a:xfrm>
          <a:prstGeom prst="rect">
            <a:avLst/>
          </a:prstGeom>
        </p:spPr>
      </p:pic>
      <p:pic>
        <p:nvPicPr>
          <p:cNvPr id="9" name="図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65927" y="5919376"/>
            <a:ext cx="1441383" cy="1081282"/>
          </a:xfrm>
          <a:prstGeom prst="rect">
            <a:avLst/>
          </a:prstGeom>
        </p:spPr>
      </p:pic>
      <p:pic>
        <p:nvPicPr>
          <p:cNvPr id="11" name="図 10"/>
          <p:cNvPicPr>
            <a:picLocks noChangeAspect="1"/>
          </p:cNvPicPr>
          <p:nvPr/>
        </p:nvPicPr>
        <p:blipFill>
          <a:blip r:embed="rId6"/>
          <a:stretch>
            <a:fillRect/>
          </a:stretch>
        </p:blipFill>
        <p:spPr>
          <a:xfrm>
            <a:off x="5630787" y="873802"/>
            <a:ext cx="1066500" cy="1598951"/>
          </a:xfrm>
          <a:prstGeom prst="rect">
            <a:avLst/>
          </a:prstGeom>
        </p:spPr>
      </p:pic>
      <p:pic>
        <p:nvPicPr>
          <p:cNvPr id="16" name="図 15"/>
          <p:cNvPicPr>
            <a:picLocks noChangeAspect="1"/>
          </p:cNvPicPr>
          <p:nvPr/>
        </p:nvPicPr>
        <p:blipFill>
          <a:blip r:embed="rId7"/>
          <a:stretch>
            <a:fillRect/>
          </a:stretch>
        </p:blipFill>
        <p:spPr>
          <a:xfrm>
            <a:off x="5363808" y="2593510"/>
            <a:ext cx="1443502" cy="962816"/>
          </a:xfrm>
          <a:prstGeom prst="rect">
            <a:avLst/>
          </a:prstGeom>
        </p:spPr>
      </p:pic>
      <p:pic>
        <p:nvPicPr>
          <p:cNvPr id="23" name="図 22"/>
          <p:cNvPicPr>
            <a:picLocks noChangeAspect="1"/>
          </p:cNvPicPr>
          <p:nvPr/>
        </p:nvPicPr>
        <p:blipFill>
          <a:blip r:embed="rId8"/>
          <a:stretch>
            <a:fillRect/>
          </a:stretch>
        </p:blipFill>
        <p:spPr>
          <a:xfrm>
            <a:off x="5359028" y="3603780"/>
            <a:ext cx="1453061" cy="1090042"/>
          </a:xfrm>
          <a:prstGeom prst="rect">
            <a:avLst/>
          </a:prstGeom>
        </p:spPr>
      </p:pic>
      <p:sp>
        <p:nvSpPr>
          <p:cNvPr id="18" name="正方形/長方形 17">
            <a:extLst>
              <a:ext uri="{FF2B5EF4-FFF2-40B4-BE49-F238E27FC236}">
                <a16:creationId xmlns:a16="http://schemas.microsoft.com/office/drawing/2014/main" id="{1682D1F6-6420-4095-84F1-0E7E917E2CE7}"/>
              </a:ext>
            </a:extLst>
          </p:cNvPr>
          <p:cNvSpPr/>
          <p:nvPr/>
        </p:nvSpPr>
        <p:spPr>
          <a:xfrm>
            <a:off x="373681" y="3331658"/>
            <a:ext cx="1512000" cy="304983"/>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solidFill>
                  <a:schemeClr val="accent6">
                    <a:lumMod val="75000"/>
                  </a:schemeClr>
                </a:solidFill>
              </a:rPr>
              <a:t>Lunch</a:t>
            </a:r>
            <a:endParaRPr kumimoji="1" lang="ja-JP" altLang="en-US" sz="1400" b="1" dirty="0">
              <a:solidFill>
                <a:schemeClr val="accent6">
                  <a:lumMod val="75000"/>
                </a:schemeClr>
              </a:solidFill>
            </a:endParaRPr>
          </a:p>
        </p:txBody>
      </p:sp>
      <p:sp>
        <p:nvSpPr>
          <p:cNvPr id="10" name="正方形/長方形 9"/>
          <p:cNvSpPr/>
          <p:nvPr/>
        </p:nvSpPr>
        <p:spPr>
          <a:xfrm>
            <a:off x="191126" y="7416179"/>
            <a:ext cx="5270796" cy="1569660"/>
          </a:xfrm>
          <a:prstGeom prst="rect">
            <a:avLst/>
          </a:prstGeom>
        </p:spPr>
        <p:txBody>
          <a:bodyPr wrap="square">
            <a:spAutoFit/>
          </a:bodyPr>
          <a:lstStyle/>
          <a:p>
            <a:r>
              <a:rPr kumimoji="1" lang="en-US" altLang="ja-JP" sz="1200" dirty="0" smtClean="0"/>
              <a:t>Hotel:OMO3 </a:t>
            </a:r>
            <a:r>
              <a:rPr kumimoji="1" lang="en-US" altLang="ja-JP" sz="1200" dirty="0"/>
              <a:t>Sapporo </a:t>
            </a:r>
            <a:r>
              <a:rPr kumimoji="1" lang="en-US" altLang="ja-JP" sz="1200" dirty="0" err="1" smtClean="0"/>
              <a:t>Susukino</a:t>
            </a:r>
            <a:endParaRPr kumimoji="1" lang="en-US" altLang="ja-JP" sz="1200" dirty="0"/>
          </a:p>
          <a:p>
            <a:r>
              <a:rPr kumimoji="1" lang="en-US" altLang="ja-JP" sz="1200" dirty="0"/>
              <a:t>In cooperation with Sapporo Kokusai Ski Resort, the hotel provides a </a:t>
            </a:r>
            <a:r>
              <a:rPr kumimoji="1" lang="en-US" altLang="ja-JP" sz="1200" dirty="0" err="1"/>
              <a:t>kotatsu</a:t>
            </a:r>
            <a:r>
              <a:rPr kumimoji="1" lang="en-US" altLang="ja-JP" sz="1200" dirty="0"/>
              <a:t> (a Japanese foot warmer) made from old gondolas from the resort.</a:t>
            </a:r>
          </a:p>
          <a:p>
            <a:r>
              <a:rPr kumimoji="1" lang="en-US" altLang="ja-JP" sz="1200" dirty="0"/>
              <a:t>Food and beverages are available for purchase 24/7 at the OMO Base on the first floor.</a:t>
            </a:r>
          </a:p>
          <a:p>
            <a:r>
              <a:rPr kumimoji="1" lang="en-US" altLang="ja-JP" sz="1200" dirty="0"/>
              <a:t>※Please </a:t>
            </a:r>
            <a:r>
              <a:rPr kumimoji="1" lang="en-US" altLang="ja-JP" sz="1200" dirty="0" smtClean="0"/>
              <a:t>don‘t </a:t>
            </a:r>
            <a:r>
              <a:rPr kumimoji="1" lang="en-US" altLang="ja-JP" sz="1200" dirty="0"/>
              <a:t>forget to buy your </a:t>
            </a:r>
            <a:r>
              <a:rPr kumimoji="1" lang="en-US" altLang="ja-JP" sz="1200" dirty="0" smtClean="0"/>
              <a:t>Breakfast</a:t>
            </a:r>
            <a:r>
              <a:rPr kumimoji="1" lang="ja-JP" altLang="en-US" sz="1200" dirty="0" smtClean="0"/>
              <a:t> </a:t>
            </a:r>
            <a:r>
              <a:rPr kumimoji="1" lang="en-US" altLang="ja-JP" sz="1200" dirty="0" smtClean="0"/>
              <a:t>and Lunch </a:t>
            </a:r>
            <a:r>
              <a:rPr kumimoji="1" lang="en-US" altLang="ja-JP" sz="1200" dirty="0"/>
              <a:t>for the following </a:t>
            </a:r>
            <a:r>
              <a:rPr kumimoji="1" lang="en-US" altLang="ja-JP" sz="1200" dirty="0" smtClean="0"/>
              <a:t>day.</a:t>
            </a:r>
            <a:endParaRPr kumimoji="1" lang="en-US" altLang="ja-JP" sz="1200" dirty="0"/>
          </a:p>
          <a:p>
            <a:r>
              <a:rPr kumimoji="1" lang="ja-JP" altLang="en-US" sz="1200" dirty="0"/>
              <a:t>　　　　　　　　　　　　　　　　　　　　　　　　　　　　　　　　　　　　　　　</a:t>
            </a:r>
          </a:p>
          <a:p>
            <a:endParaRPr kumimoji="1" lang="en-US" altLang="ja-JP" sz="1200" dirty="0"/>
          </a:p>
        </p:txBody>
      </p:sp>
      <p:sp>
        <p:nvSpPr>
          <p:cNvPr id="22" name="テキスト ボックス 21">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624444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C284F8E5-0705-4610-B091-DEEBEBF6D097}"/>
              </a:ext>
            </a:extLst>
          </p:cNvPr>
          <p:cNvSpPr/>
          <p:nvPr/>
        </p:nvSpPr>
        <p:spPr>
          <a:xfrm>
            <a:off x="1947089" y="1028636"/>
            <a:ext cx="4565802" cy="720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200" dirty="0">
                <a:solidFill>
                  <a:schemeClr val="tx1"/>
                </a:solidFill>
              </a:rPr>
              <a:t>The hotel provides snacks and refreshments 24 hours a day in the lounge on the first floor, so you can purchase your own breakfast or lunch.</a:t>
            </a:r>
          </a:p>
        </p:txBody>
      </p:sp>
      <p:cxnSp>
        <p:nvCxnSpPr>
          <p:cNvPr id="2" name="直線コネクタ 1">
            <a:extLst>
              <a:ext uri="{FF2B5EF4-FFF2-40B4-BE49-F238E27FC236}">
                <a16:creationId xmlns:a16="http://schemas.microsoft.com/office/drawing/2014/main" id="{C724661F-6778-4C7D-90FC-D73ADB88B333}"/>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20" name="正方形/長方形 19">
            <a:extLst>
              <a:ext uri="{FF2B5EF4-FFF2-40B4-BE49-F238E27FC236}">
                <a16:creationId xmlns:a16="http://schemas.microsoft.com/office/drawing/2014/main" id="{3C1A8DFC-205C-4BF6-959D-35AD79550245}"/>
              </a:ext>
            </a:extLst>
          </p:cNvPr>
          <p:cNvSpPr/>
          <p:nvPr/>
        </p:nvSpPr>
        <p:spPr>
          <a:xfrm>
            <a:off x="270708" y="654918"/>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Day 2  </a:t>
            </a:r>
            <a:r>
              <a:rPr kumimoji="1" lang="en-US" altLang="ja-JP" sz="1400" b="1" dirty="0"/>
              <a:t>– </a:t>
            </a:r>
            <a:r>
              <a:rPr kumimoji="1" lang="en-US" altLang="ja-JP" sz="1400" b="1" dirty="0" smtClean="0"/>
              <a:t>Backcountry ski</a:t>
            </a:r>
            <a:endParaRPr kumimoji="1" lang="ja-JP" altLang="en-US" sz="1400" b="1" dirty="0">
              <a:solidFill>
                <a:srgbClr val="C00000"/>
              </a:solidFill>
            </a:endParaRPr>
          </a:p>
        </p:txBody>
      </p:sp>
      <p:sp>
        <p:nvSpPr>
          <p:cNvPr id="3" name="正方形/長方形 2">
            <a:extLst>
              <a:ext uri="{FF2B5EF4-FFF2-40B4-BE49-F238E27FC236}">
                <a16:creationId xmlns:a16="http://schemas.microsoft.com/office/drawing/2014/main" id="{8D20B6B3-5093-4B10-B4E1-3995F977678A}"/>
              </a:ext>
            </a:extLst>
          </p:cNvPr>
          <p:cNvSpPr/>
          <p:nvPr/>
        </p:nvSpPr>
        <p:spPr>
          <a:xfrm>
            <a:off x="763127" y="986031"/>
            <a:ext cx="1116473" cy="3734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solidFill>
                  <a:schemeClr val="accent6">
                    <a:lumMod val="75000"/>
                  </a:schemeClr>
                </a:solidFill>
              </a:rPr>
              <a:t>Breakfast</a:t>
            </a:r>
          </a:p>
        </p:txBody>
      </p:sp>
      <p:sp>
        <p:nvSpPr>
          <p:cNvPr id="7" name="正方形/長方形 6">
            <a:extLst>
              <a:ext uri="{FF2B5EF4-FFF2-40B4-BE49-F238E27FC236}">
                <a16:creationId xmlns:a16="http://schemas.microsoft.com/office/drawing/2014/main" id="{9DF4D7C3-1E7C-4928-B632-F4593158D3D4}"/>
              </a:ext>
            </a:extLst>
          </p:cNvPr>
          <p:cNvSpPr/>
          <p:nvPr/>
        </p:nvSpPr>
        <p:spPr>
          <a:xfrm>
            <a:off x="763127" y="1375236"/>
            <a:ext cx="1116473" cy="3734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solidFill>
                  <a:schemeClr val="accent6">
                    <a:lumMod val="75000"/>
                  </a:schemeClr>
                </a:solidFill>
              </a:rPr>
              <a:t>Lunch</a:t>
            </a:r>
            <a:endParaRPr kumimoji="1" lang="ja-JP" altLang="en-US" sz="1400" b="1" dirty="0">
              <a:solidFill>
                <a:schemeClr val="accent6">
                  <a:lumMod val="75000"/>
                </a:schemeClr>
              </a:solidFill>
            </a:endParaRPr>
          </a:p>
        </p:txBody>
      </p:sp>
      <p:sp>
        <p:nvSpPr>
          <p:cNvPr id="22" name="正方形/長方形 21">
            <a:extLst>
              <a:ext uri="{FF2B5EF4-FFF2-40B4-BE49-F238E27FC236}">
                <a16:creationId xmlns:a16="http://schemas.microsoft.com/office/drawing/2014/main" id="{C284F8E5-0705-4610-B091-DEEBEBF6D097}"/>
              </a:ext>
            </a:extLst>
          </p:cNvPr>
          <p:cNvSpPr/>
          <p:nvPr/>
        </p:nvSpPr>
        <p:spPr>
          <a:xfrm>
            <a:off x="1470994" y="1388636"/>
            <a:ext cx="4890054" cy="72257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lang="en-US" altLang="ja-JP" sz="1200" dirty="0" smtClean="0"/>
              <a:t> </a:t>
            </a:r>
          </a:p>
        </p:txBody>
      </p:sp>
      <p:sp>
        <p:nvSpPr>
          <p:cNvPr id="6" name="正方形/長方形 5">
            <a:extLst>
              <a:ext uri="{FF2B5EF4-FFF2-40B4-BE49-F238E27FC236}">
                <a16:creationId xmlns:a16="http://schemas.microsoft.com/office/drawing/2014/main" id="{DAB8BFAC-903D-499D-9D2D-978320B76468}"/>
              </a:ext>
            </a:extLst>
          </p:cNvPr>
          <p:cNvSpPr/>
          <p:nvPr/>
        </p:nvSpPr>
        <p:spPr>
          <a:xfrm>
            <a:off x="369286" y="8051441"/>
            <a:ext cx="5679521" cy="61314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b="1" dirty="0" smtClean="0"/>
              <a:t>Activity</a:t>
            </a:r>
            <a:r>
              <a:rPr kumimoji="1" lang="en-US" altLang="ja-JP" sz="1200" b="1" dirty="0"/>
              <a:t>: </a:t>
            </a:r>
            <a:r>
              <a:rPr kumimoji="1" lang="ja-JP" altLang="en-US" sz="1200" b="1" dirty="0"/>
              <a:t> </a:t>
            </a:r>
            <a:r>
              <a:rPr kumimoji="1" lang="en-US" altLang="ja-JP" sz="1200" b="1" dirty="0" smtClean="0"/>
              <a:t>Snowshoeing hike</a:t>
            </a:r>
            <a:r>
              <a:rPr kumimoji="1" lang="ja-JP" altLang="en-US" sz="1200" b="1" dirty="0"/>
              <a:t>　      </a:t>
            </a:r>
            <a:r>
              <a:rPr kumimoji="1" lang="ja-JP" altLang="en-US" sz="1200" dirty="0" smtClean="0">
                <a:solidFill>
                  <a:srgbClr val="C00000"/>
                </a:solidFill>
              </a:rPr>
              <a:t>　</a:t>
            </a:r>
            <a:r>
              <a:rPr kumimoji="1" lang="en-US" altLang="ja-JP" sz="1200" dirty="0" smtClean="0"/>
              <a:t> </a:t>
            </a:r>
            <a:endParaRPr kumimoji="1" lang="ja-JP" altLang="en-US" sz="1200" dirty="0"/>
          </a:p>
        </p:txBody>
      </p:sp>
      <p:sp>
        <p:nvSpPr>
          <p:cNvPr id="24" name="正方形/長方形 23">
            <a:extLst>
              <a:ext uri="{FF2B5EF4-FFF2-40B4-BE49-F238E27FC236}">
                <a16:creationId xmlns:a16="http://schemas.microsoft.com/office/drawing/2014/main" id="{AEE1F18F-22B5-4BC7-A2AD-2D2FBD292DE2}"/>
              </a:ext>
            </a:extLst>
          </p:cNvPr>
          <p:cNvSpPr/>
          <p:nvPr/>
        </p:nvSpPr>
        <p:spPr>
          <a:xfrm>
            <a:off x="350405" y="8599880"/>
            <a:ext cx="3220247" cy="25023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b="1" dirty="0" smtClean="0"/>
              <a:t>Difficulty:  </a:t>
            </a:r>
            <a:r>
              <a:rPr kumimoji="1" lang="ja-JP" altLang="en-US" sz="1200" b="1" dirty="0" smtClean="0"/>
              <a:t> </a:t>
            </a:r>
            <a:r>
              <a:rPr kumimoji="1" lang="en-US" altLang="ja-JP" sz="1200" dirty="0" smtClean="0"/>
              <a:t>4</a:t>
            </a:r>
          </a:p>
        </p:txBody>
      </p:sp>
      <p:sp>
        <p:nvSpPr>
          <p:cNvPr id="5" name="正方形/長方形 4"/>
          <p:cNvSpPr/>
          <p:nvPr/>
        </p:nvSpPr>
        <p:spPr>
          <a:xfrm>
            <a:off x="355847" y="1913263"/>
            <a:ext cx="6175925" cy="5816977"/>
          </a:xfrm>
          <a:prstGeom prst="rect">
            <a:avLst/>
          </a:prstGeom>
        </p:spPr>
        <p:txBody>
          <a:bodyPr wrap="square">
            <a:spAutoFit/>
          </a:bodyPr>
          <a:lstStyle/>
          <a:p>
            <a:r>
              <a:rPr lang="en-US" altLang="ja-JP" sz="1200" dirty="0"/>
              <a:t>●Backcountry ski tour from Sapporo Kokusai Ski Resort.</a:t>
            </a:r>
          </a:p>
          <a:p>
            <a:r>
              <a:rPr lang="en-US" altLang="ja-JP" sz="1200" dirty="0"/>
              <a:t>Mt. </a:t>
            </a:r>
            <a:r>
              <a:rPr lang="en-US" altLang="ja-JP" sz="1200" dirty="0" err="1"/>
              <a:t>Asari</a:t>
            </a:r>
            <a:r>
              <a:rPr lang="ja-JP" altLang="en-US" sz="1200" dirty="0"/>
              <a:t>：</a:t>
            </a:r>
            <a:r>
              <a:rPr lang="en-US" altLang="ja-JP" sz="1200" dirty="0"/>
              <a:t>elevation 1,281 m</a:t>
            </a:r>
          </a:p>
          <a:p>
            <a:r>
              <a:rPr lang="en-US" altLang="ja-JP" sz="1200" dirty="0"/>
              <a:t>Mt. </a:t>
            </a:r>
            <a:r>
              <a:rPr lang="en-US" altLang="ja-JP" sz="1200" dirty="0" err="1"/>
              <a:t>Shirai</a:t>
            </a:r>
            <a:r>
              <a:rPr lang="ja-JP" altLang="en-US" sz="1200" dirty="0"/>
              <a:t>：</a:t>
            </a:r>
            <a:r>
              <a:rPr lang="en-US" altLang="ja-JP" sz="1200" dirty="0"/>
              <a:t>elevation 1,301 m</a:t>
            </a:r>
          </a:p>
          <a:p>
            <a:endParaRPr lang="en-US" altLang="ja-JP" sz="1200" dirty="0"/>
          </a:p>
          <a:p>
            <a:r>
              <a:rPr lang="en-US" altLang="ja-JP" sz="1200" dirty="0"/>
              <a:t>Uphill:  2 to 4 hours, depending on weather conditions, fitness, etc.</a:t>
            </a:r>
          </a:p>
          <a:p>
            <a:r>
              <a:rPr lang="en-US" altLang="ja-JP" sz="1200" dirty="0"/>
              <a:t>Downhill: 1 to 2 hour runs</a:t>
            </a:r>
          </a:p>
          <a:p>
            <a:r>
              <a:rPr lang="en-US" altLang="ja-JP" sz="1200" dirty="0"/>
              <a:t>Last downhill run is at 15:00</a:t>
            </a:r>
          </a:p>
          <a:p>
            <a:endParaRPr lang="en-US" altLang="ja-JP" sz="1200" dirty="0"/>
          </a:p>
          <a:p>
            <a:r>
              <a:rPr lang="en-US" altLang="ja-JP" sz="1200" dirty="0"/>
              <a:t>At the opposite side of the north slope of the ski resort:</a:t>
            </a:r>
          </a:p>
          <a:p>
            <a:r>
              <a:rPr lang="en-US" altLang="ja-JP" sz="1200" dirty="0"/>
              <a:t>①At Kokusai Ski Resort reception, submit a climbing report with the following information:  names of all skiers, contact addresses, planned course and schedule, vehicle license plate number(s), etc.</a:t>
            </a:r>
          </a:p>
          <a:p>
            <a:endParaRPr lang="en-US" altLang="ja-JP" sz="1200" dirty="0"/>
          </a:p>
          <a:p>
            <a:r>
              <a:rPr lang="en-US" altLang="ja-JP" sz="1200" dirty="0"/>
              <a:t>②Enter the backcountry area from the gondola station after checking the beacon.</a:t>
            </a:r>
          </a:p>
          <a:p>
            <a:endParaRPr lang="en-US" altLang="ja-JP" sz="1200" dirty="0"/>
          </a:p>
          <a:p>
            <a:r>
              <a:rPr lang="en-US" altLang="ja-JP" sz="1200" dirty="0"/>
              <a:t>③Head in the direction of Mt. </a:t>
            </a:r>
            <a:r>
              <a:rPr lang="en-US" altLang="ja-JP" sz="1200" dirty="0" err="1"/>
              <a:t>Asari</a:t>
            </a:r>
            <a:r>
              <a:rPr lang="en-US" altLang="ja-JP" sz="1200" dirty="0"/>
              <a:t>. Run one powder line. Go uphill and head to the east.</a:t>
            </a:r>
          </a:p>
          <a:p>
            <a:endParaRPr lang="en-US" altLang="ja-JP" sz="1200" dirty="0"/>
          </a:p>
          <a:p>
            <a:r>
              <a:rPr lang="en-US" altLang="ja-JP" sz="1200" dirty="0"/>
              <a:t>④Head to the hanging ridge. Run from GTR (the upper area of a 1,117 meter peak which forms the second run). Go back uphill.</a:t>
            </a:r>
          </a:p>
          <a:p>
            <a:endParaRPr lang="en-US" altLang="ja-JP" sz="1200" dirty="0"/>
          </a:p>
          <a:p>
            <a:r>
              <a:rPr lang="en-US" altLang="ja-JP" sz="1200" dirty="0"/>
              <a:t>⑤Head in the direction of Mt. </a:t>
            </a:r>
            <a:r>
              <a:rPr lang="en-US" altLang="ja-JP" sz="1200" dirty="0" err="1"/>
              <a:t>Shirai</a:t>
            </a:r>
            <a:r>
              <a:rPr lang="en-US" altLang="ja-JP" sz="1200" dirty="0"/>
              <a:t>; your third run is on the south face (for advanced  skiers only.)</a:t>
            </a:r>
          </a:p>
          <a:p>
            <a:endParaRPr lang="en-US" altLang="ja-JP" sz="1200" dirty="0"/>
          </a:p>
          <a:p>
            <a:r>
              <a:rPr lang="en-US" altLang="ja-JP" sz="1200" dirty="0"/>
              <a:t>⑥From Mt. </a:t>
            </a:r>
            <a:r>
              <a:rPr lang="en-US" altLang="ja-JP" sz="1200" dirty="0" err="1"/>
              <a:t>Shirai</a:t>
            </a:r>
            <a:r>
              <a:rPr lang="en-US" altLang="ja-JP" sz="1200" dirty="0"/>
              <a:t>, glide downhill on the fluffy powder of the north slope, returning to the main ski area.  Report your descent at the center lodge to complete your adventure.</a:t>
            </a:r>
          </a:p>
          <a:p>
            <a:endParaRPr lang="en-US" altLang="ja-JP" sz="1200" dirty="0"/>
          </a:p>
          <a:p>
            <a:r>
              <a:rPr lang="en-US" altLang="ja-JP" sz="1200" dirty="0"/>
              <a:t>Bathe at </a:t>
            </a:r>
            <a:r>
              <a:rPr lang="en-US" altLang="ja-JP" sz="1200" dirty="0" err="1"/>
              <a:t>Hoheikyo</a:t>
            </a:r>
            <a:r>
              <a:rPr lang="en-US" altLang="ja-JP" sz="1200" dirty="0"/>
              <a:t> Hot Springs (tattoos are OK), then start homeward.</a:t>
            </a:r>
          </a:p>
          <a:p>
            <a:endParaRPr lang="en-US" altLang="ja-JP" sz="1200" dirty="0"/>
          </a:p>
          <a:p>
            <a:r>
              <a:rPr lang="en-US" altLang="ja-JP" sz="1200" dirty="0"/>
              <a:t>Dinner</a:t>
            </a:r>
          </a:p>
          <a:p>
            <a:r>
              <a:rPr lang="en-US" altLang="ja-JP" sz="1200" dirty="0" err="1"/>
              <a:t>Izakaya</a:t>
            </a:r>
            <a:r>
              <a:rPr lang="en-US" altLang="ja-JP" sz="1200" dirty="0"/>
              <a:t> </a:t>
            </a:r>
            <a:r>
              <a:rPr lang="en-US" altLang="ja-JP" sz="1200" dirty="0" err="1"/>
              <a:t>Yaboten</a:t>
            </a:r>
            <a:endParaRPr lang="en-US" altLang="ja-JP" sz="1200" dirty="0"/>
          </a:p>
          <a:p>
            <a:r>
              <a:rPr lang="en-US" altLang="ja-JP" sz="1200" dirty="0"/>
              <a:t>Serves dishes featuring Hokkaido local ingredients. Vegetarian menu available.</a:t>
            </a:r>
          </a:p>
        </p:txBody>
      </p:sp>
      <p:sp>
        <p:nvSpPr>
          <p:cNvPr id="23" name="正方形/長方形 22">
            <a:extLst>
              <a:ext uri="{FF2B5EF4-FFF2-40B4-BE49-F238E27FC236}">
                <a16:creationId xmlns:a16="http://schemas.microsoft.com/office/drawing/2014/main" id="{1682D1F6-6420-4095-84F1-0E7E917E2CE7}"/>
              </a:ext>
            </a:extLst>
          </p:cNvPr>
          <p:cNvSpPr/>
          <p:nvPr/>
        </p:nvSpPr>
        <p:spPr>
          <a:xfrm>
            <a:off x="369286" y="6973087"/>
            <a:ext cx="1510314" cy="26342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solidFill>
                  <a:schemeClr val="accent6">
                    <a:lumMod val="75000"/>
                  </a:schemeClr>
                </a:solidFill>
              </a:rPr>
              <a:t>Dinner </a:t>
            </a:r>
            <a:endParaRPr kumimoji="1" lang="ja-JP" altLang="en-US" sz="1400" b="1" dirty="0">
              <a:solidFill>
                <a:schemeClr val="accent6">
                  <a:lumMod val="75000"/>
                </a:schemeClr>
              </a:solidFill>
            </a:endParaRPr>
          </a:p>
        </p:txBody>
      </p:sp>
      <p:sp>
        <p:nvSpPr>
          <p:cNvPr id="13" name="テキスト ボックス 12">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2437814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C284F8E5-0705-4610-B091-DEEBEBF6D097}"/>
              </a:ext>
            </a:extLst>
          </p:cNvPr>
          <p:cNvSpPr/>
          <p:nvPr/>
        </p:nvSpPr>
        <p:spPr>
          <a:xfrm>
            <a:off x="1646863" y="1073959"/>
            <a:ext cx="3318549" cy="720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200" dirty="0" smtClean="0">
                <a:solidFill>
                  <a:schemeClr val="tx1"/>
                </a:solidFill>
              </a:rPr>
              <a:t>Self</a:t>
            </a:r>
            <a:endParaRPr kumimoji="1" lang="en-US" altLang="ja-JP" sz="1200" dirty="0">
              <a:solidFill>
                <a:schemeClr val="tx1"/>
              </a:solidFill>
            </a:endParaRPr>
          </a:p>
        </p:txBody>
      </p:sp>
      <p:cxnSp>
        <p:nvCxnSpPr>
          <p:cNvPr id="2" name="直線コネクタ 1">
            <a:extLst>
              <a:ext uri="{FF2B5EF4-FFF2-40B4-BE49-F238E27FC236}">
                <a16:creationId xmlns:a16="http://schemas.microsoft.com/office/drawing/2014/main" id="{C724661F-6778-4C7D-90FC-D73ADB88B333}"/>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20" name="正方形/長方形 19">
            <a:extLst>
              <a:ext uri="{FF2B5EF4-FFF2-40B4-BE49-F238E27FC236}">
                <a16:creationId xmlns:a16="http://schemas.microsoft.com/office/drawing/2014/main" id="{3C1A8DFC-205C-4BF6-959D-35AD79550245}"/>
              </a:ext>
            </a:extLst>
          </p:cNvPr>
          <p:cNvSpPr/>
          <p:nvPr/>
        </p:nvSpPr>
        <p:spPr>
          <a:xfrm>
            <a:off x="315607" y="689054"/>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Day 3  </a:t>
            </a:r>
            <a:r>
              <a:rPr kumimoji="1" lang="en-US" altLang="ja-JP" sz="1400" b="1" dirty="0"/>
              <a:t>– </a:t>
            </a:r>
            <a:r>
              <a:rPr kumimoji="1" lang="en-US" altLang="ja-JP" sz="1400" b="1" dirty="0" smtClean="0"/>
              <a:t>Strolling around around </a:t>
            </a:r>
            <a:r>
              <a:rPr kumimoji="1" lang="en-US" altLang="ja-JP" sz="1400" b="1" dirty="0"/>
              <a:t>around Maruyama </a:t>
            </a:r>
            <a:r>
              <a:rPr kumimoji="1" lang="en-US" altLang="ja-JP" sz="1400" b="1" dirty="0" smtClean="0"/>
              <a:t>area and night snowshoeing hike</a:t>
            </a:r>
            <a:endParaRPr kumimoji="1" lang="ja-JP" altLang="en-US" sz="1400" b="1" dirty="0">
              <a:solidFill>
                <a:srgbClr val="C00000"/>
              </a:solidFill>
            </a:endParaRPr>
          </a:p>
        </p:txBody>
      </p:sp>
      <p:sp>
        <p:nvSpPr>
          <p:cNvPr id="27" name="正方形/長方形 26">
            <a:extLst>
              <a:ext uri="{FF2B5EF4-FFF2-40B4-BE49-F238E27FC236}">
                <a16:creationId xmlns:a16="http://schemas.microsoft.com/office/drawing/2014/main" id="{0F6AEEAC-CF38-49C7-B9DA-29DC8BF06D3F}"/>
              </a:ext>
            </a:extLst>
          </p:cNvPr>
          <p:cNvSpPr/>
          <p:nvPr/>
        </p:nvSpPr>
        <p:spPr>
          <a:xfrm>
            <a:off x="549000" y="1165708"/>
            <a:ext cx="5760000" cy="756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endParaRPr kumimoji="1" lang="en-US" altLang="ja-JP" sz="1200" dirty="0"/>
          </a:p>
        </p:txBody>
      </p:sp>
      <p:sp>
        <p:nvSpPr>
          <p:cNvPr id="41" name="正方形/長方形 40">
            <a:extLst>
              <a:ext uri="{FF2B5EF4-FFF2-40B4-BE49-F238E27FC236}">
                <a16:creationId xmlns:a16="http://schemas.microsoft.com/office/drawing/2014/main" id="{BABAE9B3-9892-4F30-86CF-CE0C875F6CC0}"/>
              </a:ext>
            </a:extLst>
          </p:cNvPr>
          <p:cNvSpPr/>
          <p:nvPr/>
        </p:nvSpPr>
        <p:spPr>
          <a:xfrm>
            <a:off x="443601" y="1374793"/>
            <a:ext cx="5760000" cy="305128"/>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200" b="1" dirty="0" smtClean="0"/>
              <a:t>AM Free Time</a:t>
            </a:r>
            <a:r>
              <a:rPr kumimoji="1" lang="ja-JP" altLang="en-US" sz="1200" b="1" dirty="0" smtClean="0"/>
              <a:t>　　</a:t>
            </a:r>
            <a:r>
              <a:rPr kumimoji="1" lang="en-US" altLang="ja-JP" sz="1200" b="1" dirty="0" smtClean="0"/>
              <a:t>~ until AM11:30</a:t>
            </a:r>
            <a:endParaRPr kumimoji="1" lang="en-US" altLang="ja-JP" sz="1200" dirty="0" smtClean="0"/>
          </a:p>
        </p:txBody>
      </p:sp>
      <p:sp>
        <p:nvSpPr>
          <p:cNvPr id="3" name="正方形/長方形 2">
            <a:extLst>
              <a:ext uri="{FF2B5EF4-FFF2-40B4-BE49-F238E27FC236}">
                <a16:creationId xmlns:a16="http://schemas.microsoft.com/office/drawing/2014/main" id="{8D20B6B3-5093-4B10-B4E1-3995F977678A}"/>
              </a:ext>
            </a:extLst>
          </p:cNvPr>
          <p:cNvSpPr/>
          <p:nvPr/>
        </p:nvSpPr>
        <p:spPr>
          <a:xfrm>
            <a:off x="763127" y="1075398"/>
            <a:ext cx="1512000" cy="32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solidFill>
                  <a:schemeClr val="accent6">
                    <a:lumMod val="75000"/>
                  </a:schemeClr>
                </a:solidFill>
              </a:rPr>
              <a:t>Breakfast</a:t>
            </a:r>
          </a:p>
        </p:txBody>
      </p:sp>
      <p:sp>
        <p:nvSpPr>
          <p:cNvPr id="7" name="正方形/長方形 6">
            <a:extLst>
              <a:ext uri="{FF2B5EF4-FFF2-40B4-BE49-F238E27FC236}">
                <a16:creationId xmlns:a16="http://schemas.microsoft.com/office/drawing/2014/main" id="{9DF4D7C3-1E7C-4928-B632-F4593158D3D4}"/>
              </a:ext>
            </a:extLst>
          </p:cNvPr>
          <p:cNvSpPr/>
          <p:nvPr/>
        </p:nvSpPr>
        <p:spPr>
          <a:xfrm>
            <a:off x="792754" y="1748278"/>
            <a:ext cx="1512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solidFill>
                  <a:schemeClr val="accent6">
                    <a:lumMod val="75000"/>
                  </a:schemeClr>
                </a:solidFill>
              </a:rPr>
              <a:t>Lunch</a:t>
            </a:r>
            <a:endParaRPr kumimoji="1" lang="ja-JP" altLang="en-US" sz="1400" b="1" dirty="0">
              <a:solidFill>
                <a:schemeClr val="accent6">
                  <a:lumMod val="75000"/>
                </a:schemeClr>
              </a:solidFill>
            </a:endParaRPr>
          </a:p>
        </p:txBody>
      </p:sp>
      <p:sp>
        <p:nvSpPr>
          <p:cNvPr id="11" name="正方形/長方形 10">
            <a:extLst>
              <a:ext uri="{FF2B5EF4-FFF2-40B4-BE49-F238E27FC236}">
                <a16:creationId xmlns:a16="http://schemas.microsoft.com/office/drawing/2014/main" id="{D9B6D083-974D-472C-A543-B59E64A0218B}"/>
              </a:ext>
            </a:extLst>
          </p:cNvPr>
          <p:cNvSpPr/>
          <p:nvPr/>
        </p:nvSpPr>
        <p:spPr>
          <a:xfrm>
            <a:off x="336966" y="7499213"/>
            <a:ext cx="1512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solidFill>
                  <a:schemeClr val="accent6">
                    <a:lumMod val="75000"/>
                  </a:schemeClr>
                </a:solidFill>
              </a:rPr>
              <a:t>Dinner </a:t>
            </a:r>
            <a:endParaRPr kumimoji="1" lang="ja-JP" altLang="en-US" sz="1400" b="1" dirty="0">
              <a:solidFill>
                <a:schemeClr val="accent6">
                  <a:lumMod val="75000"/>
                </a:schemeClr>
              </a:solidFill>
            </a:endParaRPr>
          </a:p>
        </p:txBody>
      </p:sp>
      <p:sp>
        <p:nvSpPr>
          <p:cNvPr id="22" name="正方形/長方形 21">
            <a:extLst>
              <a:ext uri="{FF2B5EF4-FFF2-40B4-BE49-F238E27FC236}">
                <a16:creationId xmlns:a16="http://schemas.microsoft.com/office/drawing/2014/main" id="{C284F8E5-0705-4610-B091-DEEBEBF6D097}"/>
              </a:ext>
            </a:extLst>
          </p:cNvPr>
          <p:cNvSpPr/>
          <p:nvPr/>
        </p:nvSpPr>
        <p:spPr>
          <a:xfrm>
            <a:off x="1500621" y="1761678"/>
            <a:ext cx="1832099" cy="72257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lang="en-US" altLang="ja-JP" sz="1200" dirty="0"/>
              <a:t>Farm to Table </a:t>
            </a:r>
            <a:r>
              <a:rPr lang="en-US" altLang="ja-JP" sz="1200" dirty="0" smtClean="0"/>
              <a:t>TERRA</a:t>
            </a:r>
          </a:p>
        </p:txBody>
      </p:sp>
      <p:sp>
        <p:nvSpPr>
          <p:cNvPr id="6" name="正方形/長方形 5">
            <a:extLst>
              <a:ext uri="{FF2B5EF4-FFF2-40B4-BE49-F238E27FC236}">
                <a16:creationId xmlns:a16="http://schemas.microsoft.com/office/drawing/2014/main" id="{DAB8BFAC-903D-499D-9D2D-978320B76468}"/>
              </a:ext>
            </a:extLst>
          </p:cNvPr>
          <p:cNvSpPr/>
          <p:nvPr/>
        </p:nvSpPr>
        <p:spPr>
          <a:xfrm>
            <a:off x="355847" y="8371463"/>
            <a:ext cx="5679521" cy="61314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b="1" dirty="0" smtClean="0"/>
              <a:t>Activity</a:t>
            </a:r>
            <a:r>
              <a:rPr kumimoji="1" lang="en-US" altLang="ja-JP" sz="1200" b="1" dirty="0"/>
              <a:t>: </a:t>
            </a:r>
            <a:r>
              <a:rPr kumimoji="1" lang="ja-JP" altLang="en-US" sz="1200" b="1" dirty="0"/>
              <a:t> </a:t>
            </a:r>
            <a:r>
              <a:rPr kumimoji="1" lang="en-US" altLang="ja-JP" sz="1200" b="1" dirty="0" smtClean="0"/>
              <a:t>Snowshoeing hike</a:t>
            </a:r>
            <a:r>
              <a:rPr kumimoji="1" lang="ja-JP" altLang="en-US" sz="1200" b="1" dirty="0"/>
              <a:t>　      </a:t>
            </a:r>
            <a:r>
              <a:rPr kumimoji="1" lang="ja-JP" altLang="en-US" sz="1200" dirty="0" smtClean="0">
                <a:solidFill>
                  <a:srgbClr val="C00000"/>
                </a:solidFill>
              </a:rPr>
              <a:t>　</a:t>
            </a:r>
            <a:r>
              <a:rPr kumimoji="1" lang="en-US" altLang="ja-JP" sz="1200" dirty="0" smtClean="0"/>
              <a:t> </a:t>
            </a:r>
            <a:endParaRPr kumimoji="1" lang="ja-JP" altLang="en-US" sz="1200" dirty="0"/>
          </a:p>
        </p:txBody>
      </p:sp>
      <p:sp>
        <p:nvSpPr>
          <p:cNvPr id="24" name="正方形/長方形 23">
            <a:extLst>
              <a:ext uri="{FF2B5EF4-FFF2-40B4-BE49-F238E27FC236}">
                <a16:creationId xmlns:a16="http://schemas.microsoft.com/office/drawing/2014/main" id="{AEE1F18F-22B5-4BC7-A2AD-2D2FBD292DE2}"/>
              </a:ext>
            </a:extLst>
          </p:cNvPr>
          <p:cNvSpPr/>
          <p:nvPr/>
        </p:nvSpPr>
        <p:spPr>
          <a:xfrm>
            <a:off x="336966" y="8919902"/>
            <a:ext cx="3220247" cy="25023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b="1" dirty="0" smtClean="0"/>
              <a:t>Difficulty:  </a:t>
            </a:r>
            <a:r>
              <a:rPr kumimoji="1" lang="ja-JP" altLang="en-US" sz="1200" b="1" dirty="0" smtClean="0"/>
              <a:t> </a:t>
            </a:r>
            <a:r>
              <a:rPr kumimoji="1" lang="en-US" altLang="ja-JP" sz="1200" dirty="0" smtClean="0"/>
              <a:t>3</a:t>
            </a:r>
          </a:p>
        </p:txBody>
      </p:sp>
      <p:sp>
        <p:nvSpPr>
          <p:cNvPr id="17" name="正方形/長方形 16">
            <a:extLst>
              <a:ext uri="{FF2B5EF4-FFF2-40B4-BE49-F238E27FC236}">
                <a16:creationId xmlns:a16="http://schemas.microsoft.com/office/drawing/2014/main" id="{BABAE9B3-9892-4F30-86CF-CE0C875F6CC0}"/>
              </a:ext>
            </a:extLst>
          </p:cNvPr>
          <p:cNvSpPr/>
          <p:nvPr/>
        </p:nvSpPr>
        <p:spPr>
          <a:xfrm>
            <a:off x="304273" y="4812030"/>
            <a:ext cx="5198938" cy="1152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lang="en-US" altLang="ja-JP" sz="1200" b="1" dirty="0" smtClean="0"/>
              <a:t>Mt. </a:t>
            </a:r>
            <a:r>
              <a:rPr lang="en-US" altLang="ja-JP" sz="1200" b="1" dirty="0" err="1" smtClean="0"/>
              <a:t>Moiwa</a:t>
            </a:r>
            <a:r>
              <a:rPr lang="en-US" altLang="ja-JP" sz="1200" b="1" dirty="0" smtClean="0"/>
              <a:t>  night snowshoeing hike  </a:t>
            </a:r>
          </a:p>
          <a:p>
            <a:pPr>
              <a:lnSpc>
                <a:spcPts val="1800"/>
              </a:lnSpc>
            </a:pPr>
            <a:r>
              <a:rPr kumimoji="1" lang="en-US" altLang="ja-JP" sz="1200" b="1" dirty="0" smtClean="0"/>
              <a:t>【Time】4 </a:t>
            </a:r>
            <a:r>
              <a:rPr kumimoji="1" lang="en-US" altLang="ja-JP" sz="1200" b="1" dirty="0"/>
              <a:t>hours</a:t>
            </a:r>
            <a:r>
              <a:rPr kumimoji="1" lang="ja-JP" altLang="en-US" sz="1200" b="1" dirty="0"/>
              <a:t> </a:t>
            </a:r>
            <a:r>
              <a:rPr kumimoji="1" lang="en-US" altLang="ja-JP" sz="1200" b="1" dirty="0"/>
              <a:t>【Elevate】531</a:t>
            </a:r>
            <a:r>
              <a:rPr kumimoji="1" lang="ja-JP" altLang="en-US" sz="1200" b="1" dirty="0" err="1"/>
              <a:t>ｍ</a:t>
            </a:r>
            <a:r>
              <a:rPr kumimoji="1" lang="en-US" altLang="ja-JP" sz="1200" b="1" dirty="0" smtClean="0"/>
              <a:t>【Distance】7.0km</a:t>
            </a:r>
            <a:r>
              <a:rPr kumimoji="1" lang="ja-JP" altLang="en-US" sz="1200" b="1" dirty="0" smtClean="0"/>
              <a:t> </a:t>
            </a:r>
            <a:r>
              <a:rPr kumimoji="1" lang="en-US" altLang="ja-JP" sz="1200" b="1" dirty="0" smtClean="0"/>
              <a:t>/</a:t>
            </a:r>
            <a:r>
              <a:rPr kumimoji="1" lang="ja-JP" altLang="en-US" sz="1200" b="1" dirty="0" smtClean="0"/>
              <a:t> </a:t>
            </a:r>
            <a:r>
              <a:rPr kumimoji="1" lang="en-US" altLang="ja-JP" sz="1200" b="1" dirty="0" smtClean="0"/>
              <a:t>↑</a:t>
            </a:r>
            <a:r>
              <a:rPr kumimoji="1" lang="en-US" altLang="ja-JP" sz="1200" b="1" dirty="0"/>
              <a:t>552</a:t>
            </a:r>
            <a:r>
              <a:rPr kumimoji="1" lang="ja-JP" altLang="en-US" sz="1200" b="1" dirty="0"/>
              <a:t>ｍ↓</a:t>
            </a:r>
            <a:r>
              <a:rPr kumimoji="1" lang="en-US" altLang="ja-JP" sz="1200" b="1" dirty="0"/>
              <a:t>553</a:t>
            </a:r>
            <a:r>
              <a:rPr kumimoji="1" lang="ja-JP" altLang="en-US" sz="1200" b="1" dirty="0" err="1" smtClean="0"/>
              <a:t>ｍ</a:t>
            </a:r>
            <a:endParaRPr kumimoji="1" lang="en-US" altLang="ja-JP" sz="1200" b="1" dirty="0"/>
          </a:p>
          <a:p>
            <a:pPr>
              <a:lnSpc>
                <a:spcPts val="1800"/>
              </a:lnSpc>
            </a:pPr>
            <a:r>
              <a:rPr kumimoji="1" lang="en-US" altLang="ja-JP" sz="1200" dirty="0" smtClean="0"/>
              <a:t> *or Mt. Maruyama (2 hours)</a:t>
            </a:r>
          </a:p>
          <a:p>
            <a:pPr>
              <a:lnSpc>
                <a:spcPts val="1800"/>
              </a:lnSpc>
            </a:pPr>
            <a:endParaRPr kumimoji="1" lang="en-US" altLang="ja-JP" sz="1200" dirty="0"/>
          </a:p>
          <a:p>
            <a:r>
              <a:rPr kumimoji="1" lang="en-US" altLang="ja-JP" sz="1200" dirty="0"/>
              <a:t>[Total Duration</a:t>
            </a:r>
            <a:r>
              <a:rPr kumimoji="1" lang="ja-JP" altLang="en-US" sz="1200" dirty="0"/>
              <a:t>］</a:t>
            </a:r>
            <a:r>
              <a:rPr kumimoji="1" lang="en-US" altLang="ja-JP" sz="1200" dirty="0"/>
              <a:t>4 hours, including breaks</a:t>
            </a:r>
          </a:p>
          <a:p>
            <a:r>
              <a:rPr kumimoji="1" lang="en-US" altLang="ja-JP" sz="1200" dirty="0"/>
              <a:t>Mt. </a:t>
            </a:r>
            <a:r>
              <a:rPr kumimoji="1" lang="en-US" altLang="ja-JP" sz="1200" dirty="0" err="1"/>
              <a:t>Moiwa</a:t>
            </a:r>
            <a:r>
              <a:rPr kumimoji="1" lang="ja-JP" altLang="en-US" sz="1200" dirty="0"/>
              <a:t>：</a:t>
            </a:r>
            <a:r>
              <a:rPr kumimoji="1" lang="en-US" altLang="ja-JP" sz="1200" dirty="0"/>
              <a:t>elevation 531</a:t>
            </a:r>
            <a:r>
              <a:rPr kumimoji="1" lang="ja-JP" altLang="en-US" sz="1200" dirty="0"/>
              <a:t>ｍ</a:t>
            </a:r>
          </a:p>
          <a:p>
            <a:r>
              <a:rPr kumimoji="1" lang="en-US" altLang="ja-JP" sz="1200" dirty="0"/>
              <a:t>Distance 7.0km/552</a:t>
            </a:r>
            <a:r>
              <a:rPr kumimoji="1" lang="ja-JP" altLang="en-US" sz="1200" dirty="0"/>
              <a:t>ｍ </a:t>
            </a:r>
            <a:r>
              <a:rPr kumimoji="1" lang="en-US" altLang="ja-JP" sz="1200" dirty="0"/>
              <a:t>up, 553</a:t>
            </a:r>
            <a:r>
              <a:rPr kumimoji="1" lang="ja-JP" altLang="en-US" sz="1200" dirty="0"/>
              <a:t>ｍ </a:t>
            </a:r>
            <a:r>
              <a:rPr kumimoji="1" lang="en-US" altLang="ja-JP" sz="1200" dirty="0"/>
              <a:t>down</a:t>
            </a:r>
          </a:p>
          <a:p>
            <a:endParaRPr kumimoji="1" lang="en-US" altLang="ja-JP" sz="1200" dirty="0">
              <a:solidFill>
                <a:srgbClr val="0070C0"/>
              </a:solidFill>
            </a:endParaRPr>
          </a:p>
          <a:p>
            <a:r>
              <a:rPr kumimoji="1" lang="en-US" altLang="ja-JP" sz="1200" dirty="0"/>
              <a:t>Enjoy panoramic 360 degree views of Sapporo, and look back over the areas you've discovered on your tour. This is one of the three new great night views of Japan. Reaching mountain summits brings you unforgettable joy!</a:t>
            </a:r>
          </a:p>
          <a:p>
            <a:endParaRPr kumimoji="1" lang="en-US" altLang="ja-JP" sz="1200" dirty="0"/>
          </a:p>
          <a:p>
            <a:r>
              <a:rPr kumimoji="1" lang="en-US" altLang="ja-JP" sz="1200" dirty="0"/>
              <a:t>※If you're too tired to make the descent on foot, you can take the ropeway back.</a:t>
            </a:r>
          </a:p>
          <a:p>
            <a:pPr>
              <a:lnSpc>
                <a:spcPts val="1800"/>
              </a:lnSpc>
            </a:pPr>
            <a:endParaRPr kumimoji="1" lang="en-US" altLang="ja-JP" sz="1200" dirty="0" smtClean="0"/>
          </a:p>
          <a:p>
            <a:pPr>
              <a:lnSpc>
                <a:spcPts val="1800"/>
              </a:lnSpc>
            </a:pPr>
            <a:endParaRPr kumimoji="1" lang="en-US" altLang="ja-JP" sz="1200" dirty="0" smtClean="0"/>
          </a:p>
        </p:txBody>
      </p:sp>
      <p:sp>
        <p:nvSpPr>
          <p:cNvPr id="4" name="正方形/長方形 3"/>
          <p:cNvSpPr/>
          <p:nvPr/>
        </p:nvSpPr>
        <p:spPr>
          <a:xfrm>
            <a:off x="767490" y="7830326"/>
            <a:ext cx="3429000" cy="646331"/>
          </a:xfrm>
          <a:prstGeom prst="rect">
            <a:avLst/>
          </a:prstGeom>
        </p:spPr>
        <p:txBody>
          <a:bodyPr>
            <a:spAutoFit/>
          </a:bodyPr>
          <a:lstStyle/>
          <a:p>
            <a:r>
              <a:rPr lang="en-US" altLang="ja-JP" sz="1200" dirty="0"/>
              <a:t>Your local guide will take you bar hopping – visit little-known nightspots hidden among the hustle </a:t>
            </a:r>
            <a:r>
              <a:rPr lang="en-US" altLang="ja-JP" sz="1200" dirty="0" smtClean="0"/>
              <a:t>and</a:t>
            </a:r>
            <a:r>
              <a:rPr lang="ja-JP" altLang="en-US" sz="1200" dirty="0"/>
              <a:t> </a:t>
            </a:r>
            <a:r>
              <a:rPr lang="en-US" altLang="ja-JP" sz="1200" dirty="0" smtClean="0"/>
              <a:t>bustle </a:t>
            </a:r>
            <a:r>
              <a:rPr lang="en-US" altLang="ja-JP" sz="1200" dirty="0"/>
              <a:t>of downtown.</a:t>
            </a:r>
            <a:endParaRPr lang="ja-JP" altLang="en-US" sz="1200" dirty="0">
              <a:solidFill>
                <a:srgbClr val="C00000"/>
              </a:solidFill>
            </a:endParaRPr>
          </a:p>
        </p:txBody>
      </p:sp>
      <p:pic>
        <p:nvPicPr>
          <p:cNvPr id="9" name="図 8"/>
          <p:cNvPicPr>
            <a:picLocks noChangeAspect="1"/>
          </p:cNvPicPr>
          <p:nvPr/>
        </p:nvPicPr>
        <p:blipFill rotWithShape="1">
          <a:blip r:embed="rId2">
            <a:extLst>
              <a:ext uri="{BEBA8EAE-BF5A-486C-A8C5-ECC9F3942E4B}">
                <a14:imgProps xmlns:a14="http://schemas.microsoft.com/office/drawing/2010/main">
                  <a14:imgLayer r:embed="rId3">
                    <a14:imgEffect>
                      <a14:backgroundRemoval t="30325" b="98105" l="9953" r="75085">
                        <a14:foregroundMark x1="17942" y1="74097" x2="17942" y2="74097"/>
                        <a14:foregroundMark x1="19160" y1="65253" x2="19160" y2="65253"/>
                        <a14:foregroundMark x1="16723" y1="69314" x2="16723" y2="69314"/>
                        <a14:foregroundMark x1="18551" y1="77708" x2="43128" y2="83303"/>
                        <a14:foregroundMark x1="20921" y1="84116" x2="40758" y2="84116"/>
                        <a14:foregroundMark x1="82194" y1="80866" x2="82194" y2="80866"/>
                        <a14:backgroundMark x1="71293" y1="81859" x2="71293" y2="81859"/>
                      </a14:backgroundRemoval>
                    </a14:imgEffect>
                  </a14:imgLayer>
                </a14:imgProps>
              </a:ext>
            </a:extLst>
          </a:blip>
          <a:srcRect l="12525" t="35312" r="24553"/>
          <a:stretch/>
        </p:blipFill>
        <p:spPr>
          <a:xfrm>
            <a:off x="5189971" y="733718"/>
            <a:ext cx="1460775" cy="1126583"/>
          </a:xfrm>
          <a:prstGeom prst="rect">
            <a:avLst/>
          </a:prstGeom>
        </p:spPr>
      </p:pic>
      <p:pic>
        <p:nvPicPr>
          <p:cNvPr id="12" name="図 11"/>
          <p:cNvPicPr>
            <a:picLocks noChangeAspect="1"/>
          </p:cNvPicPr>
          <p:nvPr/>
        </p:nvPicPr>
        <p:blipFill>
          <a:blip r:embed="rId4"/>
          <a:stretch>
            <a:fillRect/>
          </a:stretch>
        </p:blipFill>
        <p:spPr>
          <a:xfrm>
            <a:off x="4965412" y="1853281"/>
            <a:ext cx="1373215" cy="1030144"/>
          </a:xfrm>
          <a:prstGeom prst="rect">
            <a:avLst/>
          </a:prstGeom>
        </p:spPr>
      </p:pic>
      <p:pic>
        <p:nvPicPr>
          <p:cNvPr id="13" name="図 12"/>
          <p:cNvPicPr>
            <a:picLocks noChangeAspect="1"/>
          </p:cNvPicPr>
          <p:nvPr/>
        </p:nvPicPr>
        <p:blipFill>
          <a:blip r:embed="rId5"/>
          <a:stretch>
            <a:fillRect/>
          </a:stretch>
        </p:blipFill>
        <p:spPr>
          <a:xfrm>
            <a:off x="3569537" y="1000644"/>
            <a:ext cx="1476991" cy="1107992"/>
          </a:xfrm>
          <a:prstGeom prst="rect">
            <a:avLst/>
          </a:prstGeom>
        </p:spPr>
      </p:pic>
      <p:pic>
        <p:nvPicPr>
          <p:cNvPr id="15" name="図 14"/>
          <p:cNvPicPr>
            <a:picLocks noChangeAspect="1"/>
          </p:cNvPicPr>
          <p:nvPr/>
        </p:nvPicPr>
        <p:blipFill>
          <a:blip r:embed="rId6"/>
          <a:stretch>
            <a:fillRect/>
          </a:stretch>
        </p:blipFill>
        <p:spPr>
          <a:xfrm>
            <a:off x="4973133" y="7518195"/>
            <a:ext cx="1693741" cy="1270592"/>
          </a:xfrm>
          <a:prstGeom prst="rect">
            <a:avLst/>
          </a:prstGeom>
        </p:spPr>
      </p:pic>
      <p:sp>
        <p:nvSpPr>
          <p:cNvPr id="23" name="正方形/長方形 22">
            <a:extLst>
              <a:ext uri="{FF2B5EF4-FFF2-40B4-BE49-F238E27FC236}">
                <a16:creationId xmlns:a16="http://schemas.microsoft.com/office/drawing/2014/main" id="{C284F8E5-0705-4610-B091-DEEBEBF6D097}"/>
              </a:ext>
            </a:extLst>
          </p:cNvPr>
          <p:cNvSpPr/>
          <p:nvPr/>
        </p:nvSpPr>
        <p:spPr>
          <a:xfrm>
            <a:off x="763127" y="2022536"/>
            <a:ext cx="2921836" cy="72257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r>
              <a:rPr lang="en-US" altLang="ja-JP" sz="1200" dirty="0"/>
              <a:t>Produced by the popular outdoor brand Snow Peak, the interior features an outdoor atmosphere with trees and streams.</a:t>
            </a:r>
            <a:endParaRPr lang="en-US" altLang="ja-JP" sz="1200" dirty="0" smtClean="0"/>
          </a:p>
        </p:txBody>
      </p:sp>
      <p:sp>
        <p:nvSpPr>
          <p:cNvPr id="5" name="正方形/長方形 4"/>
          <p:cNvSpPr/>
          <p:nvPr/>
        </p:nvSpPr>
        <p:spPr>
          <a:xfrm>
            <a:off x="304273" y="3101969"/>
            <a:ext cx="5373672" cy="1754326"/>
          </a:xfrm>
          <a:prstGeom prst="rect">
            <a:avLst/>
          </a:prstGeom>
        </p:spPr>
        <p:txBody>
          <a:bodyPr wrap="square">
            <a:spAutoFit/>
          </a:bodyPr>
          <a:lstStyle/>
          <a:p>
            <a:r>
              <a:rPr lang="en-US" altLang="ja-JP" sz="1200" dirty="0"/>
              <a:t>Take the subway to get to Maruyama Park,  and stroll around the Hokkaido Shrine.</a:t>
            </a:r>
          </a:p>
          <a:p>
            <a:r>
              <a:rPr lang="en-US" altLang="ja-JP" sz="1200" dirty="0"/>
              <a:t>Guided by a forest expert, learn about the flora of the park.</a:t>
            </a:r>
          </a:p>
          <a:p>
            <a:r>
              <a:rPr lang="en-US" altLang="ja-JP" sz="1200" dirty="0"/>
              <a:t>Pay respects at the Hokkaido Shrine and learn about </a:t>
            </a:r>
            <a:r>
              <a:rPr lang="en-US" altLang="ja-JP" sz="1200" dirty="0" err="1"/>
              <a:t>Shima</a:t>
            </a:r>
            <a:r>
              <a:rPr lang="en-US" altLang="ja-JP" sz="1200" dirty="0"/>
              <a:t> </a:t>
            </a:r>
            <a:r>
              <a:rPr lang="en-US" altLang="ja-JP" sz="1200" dirty="0" err="1"/>
              <a:t>Yoshitake</a:t>
            </a:r>
            <a:r>
              <a:rPr lang="en-US" altLang="ja-JP" sz="1200" dirty="0"/>
              <a:t>, a samurai and Japanese government official who founded the city of Sapporo. Taste the </a:t>
            </a:r>
            <a:r>
              <a:rPr lang="en-US" altLang="ja-JP" sz="1200" dirty="0" err="1"/>
              <a:t>Hangan-sama</a:t>
            </a:r>
            <a:r>
              <a:rPr lang="en-US" altLang="ja-JP" sz="1200" dirty="0"/>
              <a:t> (a pastry with a sweet bean paste filling) baked here, which are named after </a:t>
            </a:r>
            <a:r>
              <a:rPr lang="en-US" altLang="ja-JP" sz="1200" dirty="0" err="1"/>
              <a:t>Shima</a:t>
            </a:r>
            <a:r>
              <a:rPr lang="en-US" altLang="ja-JP" sz="1200" dirty="0"/>
              <a:t> himself (his title of </a:t>
            </a:r>
            <a:r>
              <a:rPr lang="en-US" altLang="ja-JP" sz="1200" dirty="0" err="1"/>
              <a:t>Hangan</a:t>
            </a:r>
            <a:r>
              <a:rPr lang="en-US" altLang="ja-JP" sz="1200" dirty="0"/>
              <a:t> means  a chief magistrate of the Meiji Period</a:t>
            </a:r>
            <a:r>
              <a:rPr lang="en-US" altLang="ja-JP" sz="1200" dirty="0" smtClean="0"/>
              <a:t>).</a:t>
            </a:r>
            <a:endParaRPr lang="en-US" altLang="ja-JP" sz="1200" dirty="0"/>
          </a:p>
          <a:p>
            <a:r>
              <a:rPr lang="en-US" altLang="ja-JP" sz="1200" dirty="0"/>
              <a:t>During your leisurely Maruyama stroll, visit a gift shop specializing in items made from colorful fishermen's banners, a rice cracker shop and a cafe for a coffee break.</a:t>
            </a:r>
          </a:p>
        </p:txBody>
      </p:sp>
      <p:pic>
        <p:nvPicPr>
          <p:cNvPr id="25" name="図 24"/>
          <p:cNvPicPr>
            <a:picLocks noChangeAspect="1"/>
          </p:cNvPicPr>
          <p:nvPr/>
        </p:nvPicPr>
        <p:blipFill>
          <a:blip r:embed="rId7"/>
          <a:stretch>
            <a:fillRect/>
          </a:stretch>
        </p:blipFill>
        <p:spPr>
          <a:xfrm>
            <a:off x="5503211" y="3413944"/>
            <a:ext cx="1196356" cy="897267"/>
          </a:xfrm>
          <a:prstGeom prst="rect">
            <a:avLst/>
          </a:prstGeom>
        </p:spPr>
      </p:pic>
      <p:pic>
        <p:nvPicPr>
          <p:cNvPr id="28" name="図 2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93570" y="4758133"/>
            <a:ext cx="1196085" cy="897267"/>
          </a:xfrm>
          <a:prstGeom prst="rect">
            <a:avLst/>
          </a:prstGeom>
        </p:spPr>
      </p:pic>
      <p:sp>
        <p:nvSpPr>
          <p:cNvPr id="29" name="正方形/長方形 28">
            <a:extLst>
              <a:ext uri="{FF2B5EF4-FFF2-40B4-BE49-F238E27FC236}">
                <a16:creationId xmlns:a16="http://schemas.microsoft.com/office/drawing/2014/main" id="{BABAE9B3-9892-4F30-86CF-CE0C875F6CC0}"/>
              </a:ext>
            </a:extLst>
          </p:cNvPr>
          <p:cNvSpPr/>
          <p:nvPr/>
        </p:nvSpPr>
        <p:spPr>
          <a:xfrm>
            <a:off x="336966" y="2770898"/>
            <a:ext cx="5081978" cy="1152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lang="en-US" altLang="ja-JP" sz="1200" b="1" dirty="0" smtClean="0"/>
              <a:t>Hokkaido Shrine &amp; Strolling around Maruyama </a:t>
            </a:r>
            <a:r>
              <a:rPr lang="en-US" altLang="ja-JP" sz="1200" b="1" dirty="0" err="1" smtClean="0"/>
              <a:t>area</a:t>
            </a:r>
            <a:r>
              <a:rPr kumimoji="1" lang="en-US" altLang="ja-JP" sz="1200" b="1" dirty="0" err="1" smtClean="0"/>
              <a:t>【Time</a:t>
            </a:r>
            <a:r>
              <a:rPr kumimoji="1" lang="en-US" altLang="ja-JP" sz="1200" b="1" dirty="0" smtClean="0"/>
              <a:t>】 2 hours</a:t>
            </a:r>
          </a:p>
        </p:txBody>
      </p:sp>
      <p:sp>
        <p:nvSpPr>
          <p:cNvPr id="30" name="テキスト ボックス 29">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475108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724661F-6778-4C7D-90FC-D73ADB88B333}"/>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20" name="正方形/長方形 19">
            <a:extLst>
              <a:ext uri="{FF2B5EF4-FFF2-40B4-BE49-F238E27FC236}">
                <a16:creationId xmlns:a16="http://schemas.microsoft.com/office/drawing/2014/main" id="{3C1A8DFC-205C-4BF6-959D-35AD79550245}"/>
              </a:ext>
            </a:extLst>
          </p:cNvPr>
          <p:cNvSpPr/>
          <p:nvPr/>
        </p:nvSpPr>
        <p:spPr>
          <a:xfrm>
            <a:off x="469487" y="691321"/>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Day 4  – </a:t>
            </a:r>
            <a:r>
              <a:rPr kumimoji="1" lang="en-US" altLang="ja-JP" sz="1400" b="1" dirty="0"/>
              <a:t> </a:t>
            </a:r>
            <a:r>
              <a:rPr kumimoji="1" lang="en-US" altLang="ja-JP" sz="1400" b="1" dirty="0" smtClean="0"/>
              <a:t>Check out </a:t>
            </a:r>
            <a:endParaRPr kumimoji="1" lang="ja-JP" altLang="en-US" sz="1400" b="1" dirty="0"/>
          </a:p>
        </p:txBody>
      </p:sp>
      <p:sp>
        <p:nvSpPr>
          <p:cNvPr id="6" name="正方形/長方形 5">
            <a:extLst>
              <a:ext uri="{FF2B5EF4-FFF2-40B4-BE49-F238E27FC236}">
                <a16:creationId xmlns:a16="http://schemas.microsoft.com/office/drawing/2014/main" id="{ECDD7779-4B02-4BC0-8335-4B50E96E66A6}"/>
              </a:ext>
            </a:extLst>
          </p:cNvPr>
          <p:cNvSpPr/>
          <p:nvPr/>
        </p:nvSpPr>
        <p:spPr>
          <a:xfrm>
            <a:off x="557838" y="1967071"/>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t>Accommodations </a:t>
            </a:r>
            <a:r>
              <a:rPr kumimoji="1" lang="en-US" altLang="ja-JP" sz="1400" b="1" dirty="0"/>
              <a:t>: </a:t>
            </a:r>
            <a:endParaRPr kumimoji="1" lang="ja-JP" altLang="en-US" sz="1400" b="1" dirty="0"/>
          </a:p>
        </p:txBody>
      </p:sp>
      <p:sp>
        <p:nvSpPr>
          <p:cNvPr id="7" name="正方形/長方形 6">
            <a:extLst>
              <a:ext uri="{FF2B5EF4-FFF2-40B4-BE49-F238E27FC236}">
                <a16:creationId xmlns:a16="http://schemas.microsoft.com/office/drawing/2014/main" id="{4ECB508C-6FFA-4A33-B2ED-7547D4661412}"/>
              </a:ext>
            </a:extLst>
          </p:cNvPr>
          <p:cNvSpPr/>
          <p:nvPr/>
        </p:nvSpPr>
        <p:spPr>
          <a:xfrm>
            <a:off x="549000" y="2466163"/>
            <a:ext cx="5760000" cy="71566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200" dirty="0" smtClean="0"/>
              <a:t>Day 1 </a:t>
            </a:r>
            <a:r>
              <a:rPr kumimoji="1" lang="ja-JP" altLang="en-US" sz="1200" b="1" dirty="0" smtClean="0"/>
              <a:t> </a:t>
            </a:r>
            <a:r>
              <a:rPr kumimoji="1" lang="en-US" altLang="ja-JP" sz="1200" dirty="0" smtClean="0"/>
              <a:t>:  OMO3 Sapporo </a:t>
            </a:r>
            <a:r>
              <a:rPr kumimoji="1" lang="en-US" altLang="ja-JP" sz="1200" dirty="0" err="1" smtClean="0"/>
              <a:t>Susukino</a:t>
            </a:r>
            <a:endParaRPr kumimoji="1" lang="en-US" altLang="ja-JP" sz="1200" dirty="0" smtClean="0"/>
          </a:p>
          <a:p>
            <a:r>
              <a:rPr kumimoji="1" lang="en-US" altLang="ja-JP" sz="1200" dirty="0" smtClean="0"/>
              <a:t>Day 2 </a:t>
            </a:r>
            <a:r>
              <a:rPr kumimoji="1" lang="ja-JP" altLang="en-US" sz="1200" b="1" dirty="0" smtClean="0"/>
              <a:t> </a:t>
            </a:r>
            <a:r>
              <a:rPr kumimoji="1" lang="en-US" altLang="ja-JP" sz="1200" dirty="0" smtClean="0"/>
              <a:t>:</a:t>
            </a:r>
            <a:r>
              <a:rPr lang="en-US" altLang="ja-JP" sz="1200" dirty="0" smtClean="0"/>
              <a:t>  </a:t>
            </a:r>
            <a:r>
              <a:rPr kumimoji="1" lang="en-US" altLang="ja-JP" sz="1200" dirty="0" smtClean="0"/>
              <a:t>OMO3 Sapporo </a:t>
            </a:r>
            <a:r>
              <a:rPr kumimoji="1" lang="en-US" altLang="ja-JP" sz="1200" dirty="0" err="1" smtClean="0"/>
              <a:t>Susukino</a:t>
            </a:r>
            <a:endParaRPr kumimoji="1" lang="en-US" altLang="ja-JP" sz="1200" dirty="0" smtClean="0"/>
          </a:p>
          <a:p>
            <a:r>
              <a:rPr kumimoji="1" lang="en-US" altLang="ja-JP" sz="1200" dirty="0"/>
              <a:t>Day 3</a:t>
            </a:r>
            <a:r>
              <a:rPr kumimoji="1" lang="ja-JP" altLang="en-US" sz="1200" b="1" dirty="0" smtClean="0"/>
              <a:t> </a:t>
            </a:r>
            <a:r>
              <a:rPr kumimoji="1" lang="en-US" altLang="ja-JP" sz="1200" dirty="0"/>
              <a:t>:</a:t>
            </a:r>
            <a:r>
              <a:rPr lang="en-US" altLang="ja-JP" sz="1200" dirty="0"/>
              <a:t>  </a:t>
            </a:r>
            <a:r>
              <a:rPr kumimoji="1" lang="en-US" altLang="ja-JP" sz="1200" dirty="0"/>
              <a:t>OMO3 Sapporo </a:t>
            </a:r>
            <a:r>
              <a:rPr kumimoji="1" lang="en-US" altLang="ja-JP" sz="1200" dirty="0" err="1"/>
              <a:t>Susukino</a:t>
            </a:r>
            <a:endParaRPr kumimoji="1" lang="en-US" altLang="ja-JP" sz="1200" dirty="0"/>
          </a:p>
          <a:p>
            <a:endParaRPr kumimoji="1" lang="en-US" altLang="ja-JP" sz="1200" dirty="0" smtClean="0"/>
          </a:p>
          <a:p>
            <a:endParaRPr kumimoji="1" lang="ja-JP" altLang="en-US" sz="1200" dirty="0"/>
          </a:p>
        </p:txBody>
      </p:sp>
      <p:sp>
        <p:nvSpPr>
          <p:cNvPr id="8" name="正方形/長方形 7">
            <a:extLst>
              <a:ext uri="{FF2B5EF4-FFF2-40B4-BE49-F238E27FC236}">
                <a16:creationId xmlns:a16="http://schemas.microsoft.com/office/drawing/2014/main" id="{5269EFF2-026D-4116-AF1A-289BB03D4A0A}"/>
              </a:ext>
            </a:extLst>
          </p:cNvPr>
          <p:cNvSpPr/>
          <p:nvPr/>
        </p:nvSpPr>
        <p:spPr>
          <a:xfrm>
            <a:off x="549000" y="2581938"/>
            <a:ext cx="5760000" cy="32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endParaRPr kumimoji="1" lang="en-US" altLang="ja-JP" sz="1200" dirty="0" smtClean="0"/>
          </a:p>
        </p:txBody>
      </p:sp>
      <p:sp>
        <p:nvSpPr>
          <p:cNvPr id="23" name="正方形/長方形 22">
            <a:extLst>
              <a:ext uri="{FF2B5EF4-FFF2-40B4-BE49-F238E27FC236}">
                <a16:creationId xmlns:a16="http://schemas.microsoft.com/office/drawing/2014/main" id="{8D20B6B3-5093-4B10-B4E1-3995F977678A}"/>
              </a:ext>
            </a:extLst>
          </p:cNvPr>
          <p:cNvSpPr/>
          <p:nvPr/>
        </p:nvSpPr>
        <p:spPr>
          <a:xfrm>
            <a:off x="816683" y="1093257"/>
            <a:ext cx="1512000" cy="32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1400" b="1" dirty="0" smtClean="0">
                <a:solidFill>
                  <a:schemeClr val="accent6">
                    <a:lumMod val="75000"/>
                  </a:schemeClr>
                </a:solidFill>
              </a:rPr>
              <a:t>Breakfast</a:t>
            </a:r>
          </a:p>
        </p:txBody>
      </p:sp>
      <p:sp>
        <p:nvSpPr>
          <p:cNvPr id="24" name="正方形/長方形 23">
            <a:extLst>
              <a:ext uri="{FF2B5EF4-FFF2-40B4-BE49-F238E27FC236}">
                <a16:creationId xmlns:a16="http://schemas.microsoft.com/office/drawing/2014/main" id="{C284F8E5-0705-4610-B091-DEEBEBF6D097}"/>
              </a:ext>
            </a:extLst>
          </p:cNvPr>
          <p:cNvSpPr/>
          <p:nvPr/>
        </p:nvSpPr>
        <p:spPr>
          <a:xfrm>
            <a:off x="1909438" y="1097835"/>
            <a:ext cx="4948562" cy="27737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200" dirty="0" smtClean="0">
                <a:solidFill>
                  <a:schemeClr val="tx1"/>
                </a:solidFill>
              </a:rPr>
              <a:t>Self</a:t>
            </a:r>
            <a:endParaRPr kumimoji="1" lang="ja-JP" altLang="en-US" sz="1200" dirty="0">
              <a:solidFill>
                <a:schemeClr val="tx1"/>
              </a:solidFill>
            </a:endParaRPr>
          </a:p>
        </p:txBody>
      </p:sp>
      <p:sp>
        <p:nvSpPr>
          <p:cNvPr id="21" name="正方形/長方形 20">
            <a:extLst>
              <a:ext uri="{FF2B5EF4-FFF2-40B4-BE49-F238E27FC236}">
                <a16:creationId xmlns:a16="http://schemas.microsoft.com/office/drawing/2014/main" id="{BD48476F-3C8C-4C82-8747-77C98A41BDC4}"/>
              </a:ext>
            </a:extLst>
          </p:cNvPr>
          <p:cNvSpPr/>
          <p:nvPr/>
        </p:nvSpPr>
        <p:spPr>
          <a:xfrm>
            <a:off x="469487" y="5585462"/>
            <a:ext cx="5760000" cy="324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a:t>What’s included</a:t>
            </a:r>
            <a:endParaRPr kumimoji="1" lang="ja-JP" altLang="en-US" sz="2400" dirty="0"/>
          </a:p>
        </p:txBody>
      </p:sp>
      <p:sp>
        <p:nvSpPr>
          <p:cNvPr id="27" name="正方形/長方形 26">
            <a:extLst>
              <a:ext uri="{FF2B5EF4-FFF2-40B4-BE49-F238E27FC236}">
                <a16:creationId xmlns:a16="http://schemas.microsoft.com/office/drawing/2014/main" id="{DA37A50F-3AAC-43DA-9D01-E970E6F48AC4}"/>
              </a:ext>
            </a:extLst>
          </p:cNvPr>
          <p:cNvSpPr/>
          <p:nvPr/>
        </p:nvSpPr>
        <p:spPr>
          <a:xfrm>
            <a:off x="460002" y="5999648"/>
            <a:ext cx="5760000" cy="227486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marL="171450" indent="-171450">
              <a:lnSpc>
                <a:spcPct val="150000"/>
              </a:lnSpc>
              <a:buFont typeface="Arial" panose="020B0604020202020204" pitchFamily="34" charset="0"/>
              <a:buChar char="•"/>
            </a:pPr>
            <a:r>
              <a:rPr kumimoji="1" lang="en-US" altLang="ja-JP" sz="1200" dirty="0" smtClean="0"/>
              <a:t>Activities Fee</a:t>
            </a:r>
            <a:endParaRPr kumimoji="1" lang="en-US" altLang="ja-JP" sz="1200" dirty="0"/>
          </a:p>
          <a:p>
            <a:pPr marL="171450" indent="-171450">
              <a:lnSpc>
                <a:spcPct val="150000"/>
              </a:lnSpc>
              <a:buFont typeface="Arial" panose="020B0604020202020204" pitchFamily="34" charset="0"/>
              <a:buChar char="•"/>
            </a:pPr>
            <a:r>
              <a:rPr kumimoji="1" lang="en-US" altLang="ja-JP" sz="1200" dirty="0" smtClean="0"/>
              <a:t>Meals</a:t>
            </a:r>
            <a:endParaRPr kumimoji="1" lang="en-US" altLang="ja-JP" sz="1200" dirty="0"/>
          </a:p>
          <a:p>
            <a:pPr marL="171450" indent="-171450">
              <a:lnSpc>
                <a:spcPct val="150000"/>
              </a:lnSpc>
              <a:buFont typeface="Arial" panose="020B0604020202020204" pitchFamily="34" charset="0"/>
              <a:buChar char="•"/>
            </a:pPr>
            <a:r>
              <a:rPr kumimoji="1" lang="en-US" altLang="ja-JP" sz="1200" dirty="0" smtClean="0"/>
              <a:t>Tour Guide</a:t>
            </a:r>
            <a:endParaRPr kumimoji="1" lang="en-US" altLang="ja-JP" sz="1200" dirty="0"/>
          </a:p>
          <a:p>
            <a:pPr marL="171450" indent="-171450">
              <a:lnSpc>
                <a:spcPct val="150000"/>
              </a:lnSpc>
              <a:buFont typeface="Arial" panose="020B0604020202020204" pitchFamily="34" charset="0"/>
              <a:buChar char="•"/>
            </a:pPr>
            <a:r>
              <a:rPr kumimoji="1" lang="en-US" altLang="ja-JP" sz="1200" dirty="0" smtClean="0"/>
              <a:t>Private </a:t>
            </a:r>
            <a:r>
              <a:rPr kumimoji="1" lang="en-US" altLang="ja-JP" sz="1200" dirty="0"/>
              <a:t>Car</a:t>
            </a:r>
          </a:p>
        </p:txBody>
      </p:sp>
      <p:pic>
        <p:nvPicPr>
          <p:cNvPr id="3" name="図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9521" y="3724138"/>
            <a:ext cx="1605229" cy="1204193"/>
          </a:xfrm>
          <a:prstGeom prst="rect">
            <a:avLst/>
          </a:prstGeom>
        </p:spPr>
      </p:pic>
      <p:pic>
        <p:nvPicPr>
          <p:cNvPr id="4" name="図 3"/>
          <p:cNvPicPr>
            <a:picLocks noChangeAspect="1"/>
          </p:cNvPicPr>
          <p:nvPr/>
        </p:nvPicPr>
        <p:blipFill>
          <a:blip r:embed="rId3"/>
          <a:stretch>
            <a:fillRect/>
          </a:stretch>
        </p:blipFill>
        <p:spPr>
          <a:xfrm>
            <a:off x="2551596" y="3716076"/>
            <a:ext cx="1615976" cy="1212255"/>
          </a:xfrm>
          <a:prstGeom prst="rect">
            <a:avLst/>
          </a:prstGeom>
        </p:spPr>
      </p:pic>
      <p:pic>
        <p:nvPicPr>
          <p:cNvPr id="5" name="図 4"/>
          <p:cNvPicPr>
            <a:picLocks noChangeAspect="1"/>
          </p:cNvPicPr>
          <p:nvPr/>
        </p:nvPicPr>
        <p:blipFill>
          <a:blip r:embed="rId4"/>
          <a:stretch>
            <a:fillRect/>
          </a:stretch>
        </p:blipFill>
        <p:spPr>
          <a:xfrm>
            <a:off x="4289018" y="3716076"/>
            <a:ext cx="1620796" cy="1215871"/>
          </a:xfrm>
          <a:prstGeom prst="rect">
            <a:avLst/>
          </a:prstGeom>
        </p:spPr>
      </p:pic>
      <p:sp>
        <p:nvSpPr>
          <p:cNvPr id="9" name="正方形/長方形 8"/>
          <p:cNvSpPr/>
          <p:nvPr/>
        </p:nvSpPr>
        <p:spPr>
          <a:xfrm>
            <a:off x="1293512" y="1453983"/>
            <a:ext cx="2231829" cy="276999"/>
          </a:xfrm>
          <a:prstGeom prst="rect">
            <a:avLst/>
          </a:prstGeom>
        </p:spPr>
        <p:txBody>
          <a:bodyPr wrap="none">
            <a:spAutoFit/>
          </a:bodyPr>
          <a:lstStyle/>
          <a:p>
            <a:pPr algn="just">
              <a:spcAft>
                <a:spcPts val="0"/>
              </a:spcAft>
            </a:pPr>
            <a:r>
              <a:rPr lang="en-US" altLang="ja-JP" sz="1200" kern="150" dirty="0">
                <a:solidFill>
                  <a:srgbClr val="000000"/>
                </a:solidFill>
                <a:ea typeface="SimSun" panose="02010600030101010101" pitchFamily="2" charset="-122"/>
                <a:cs typeface="Tahoma" panose="020B0604030504040204" pitchFamily="34" charset="0"/>
              </a:rPr>
              <a:t>10:00a.m. check out, end of tour</a:t>
            </a:r>
            <a:endParaRPr lang="ja-JP" altLang="ja-JP" sz="1200" kern="150" dirty="0">
              <a:effectLst/>
              <a:ea typeface="SimSun" panose="02010600030101010101" pitchFamily="2" charset="-122"/>
              <a:cs typeface="Tahoma" panose="020B0604030504040204" pitchFamily="34" charset="0"/>
            </a:endParaRPr>
          </a:p>
        </p:txBody>
      </p:sp>
      <p:sp>
        <p:nvSpPr>
          <p:cNvPr id="10" name="正方形/長方形 9"/>
          <p:cNvSpPr/>
          <p:nvPr/>
        </p:nvSpPr>
        <p:spPr>
          <a:xfrm>
            <a:off x="549000" y="3045607"/>
            <a:ext cx="5177017" cy="461665"/>
          </a:xfrm>
          <a:prstGeom prst="rect">
            <a:avLst/>
          </a:prstGeom>
        </p:spPr>
        <p:txBody>
          <a:bodyPr wrap="square">
            <a:spAutoFit/>
          </a:bodyPr>
          <a:lstStyle/>
          <a:p>
            <a:r>
              <a:rPr kumimoji="1" lang="en-US" altLang="ja-JP" sz="1200" dirty="0"/>
              <a:t>In cooperation with Sapporo Kokusai Ski Resort, the hotel provides a </a:t>
            </a:r>
            <a:r>
              <a:rPr kumimoji="1" lang="en-US" altLang="ja-JP" sz="1200" dirty="0" err="1"/>
              <a:t>kotatsu</a:t>
            </a:r>
            <a:r>
              <a:rPr kumimoji="1" lang="en-US" altLang="ja-JP" sz="1200" dirty="0"/>
              <a:t> (a Japanese foot warmer) made from old gondolas from the resort.</a:t>
            </a:r>
          </a:p>
        </p:txBody>
      </p:sp>
      <p:sp>
        <p:nvSpPr>
          <p:cNvPr id="18" name="テキスト ボックス 17">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588766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724661F-6778-4C7D-90FC-D73ADB88B333}"/>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0" name="正方形/長方形 9">
            <a:extLst>
              <a:ext uri="{FF2B5EF4-FFF2-40B4-BE49-F238E27FC236}">
                <a16:creationId xmlns:a16="http://schemas.microsoft.com/office/drawing/2014/main" id="{CEFFD673-F244-40C2-844D-516F6550AF6C}"/>
              </a:ext>
            </a:extLst>
          </p:cNvPr>
          <p:cNvSpPr/>
          <p:nvPr/>
        </p:nvSpPr>
        <p:spPr>
          <a:xfrm>
            <a:off x="555599" y="826579"/>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a:t>We </a:t>
            </a:r>
            <a:r>
              <a:rPr kumimoji="1" lang="en-US" altLang="ja-JP" sz="2400" dirty="0" smtClean="0"/>
              <a:t>provide&amp;</a:t>
            </a:r>
            <a:r>
              <a:rPr kumimoji="1" lang="ja-JP" altLang="en-US" sz="2400" dirty="0"/>
              <a:t> </a:t>
            </a:r>
            <a:r>
              <a:rPr kumimoji="1" lang="en-US" altLang="ja-JP" sz="2400" dirty="0" smtClean="0"/>
              <a:t>What to bring</a:t>
            </a:r>
          </a:p>
        </p:txBody>
      </p:sp>
      <p:sp>
        <p:nvSpPr>
          <p:cNvPr id="12" name="正方形/長方形 11"/>
          <p:cNvSpPr/>
          <p:nvPr/>
        </p:nvSpPr>
        <p:spPr>
          <a:xfrm>
            <a:off x="7985098" y="2043797"/>
            <a:ext cx="5819801" cy="2800767"/>
          </a:xfrm>
          <a:prstGeom prst="rect">
            <a:avLst/>
          </a:prstGeom>
        </p:spPr>
        <p:txBody>
          <a:bodyPr wrap="square">
            <a:spAutoFit/>
          </a:bodyPr>
          <a:lstStyle/>
          <a:p>
            <a:r>
              <a:rPr lang="en-US" altLang="ja-JP" sz="1400" dirty="0" smtClean="0"/>
              <a:t>□</a:t>
            </a:r>
            <a:r>
              <a:rPr lang="ja-JP" altLang="en-US" sz="1400" dirty="0" smtClean="0"/>
              <a:t>＝</a:t>
            </a:r>
            <a:r>
              <a:rPr lang="en-US" altLang="ja-JP" sz="1400" dirty="0" smtClean="0"/>
              <a:t>Necessary</a:t>
            </a:r>
            <a:r>
              <a:rPr lang="ja-JP" altLang="en-US" sz="1400" dirty="0" smtClean="0"/>
              <a:t>　</a:t>
            </a:r>
            <a:r>
              <a:rPr lang="en-US" altLang="ja-JP" sz="1400" dirty="0" smtClean="0"/>
              <a:t>/</a:t>
            </a:r>
            <a:r>
              <a:rPr lang="ja-JP" altLang="en-US" sz="1400" dirty="0" smtClean="0"/>
              <a:t>　△＝</a:t>
            </a:r>
            <a:r>
              <a:rPr lang="en-US" altLang="ja-JP" sz="1400" dirty="0" smtClean="0"/>
              <a:t>Recommended</a:t>
            </a:r>
          </a:p>
          <a:p>
            <a:r>
              <a:rPr lang="ja-JP" altLang="en-US" sz="1200" dirty="0" smtClean="0"/>
              <a:t>□</a:t>
            </a:r>
            <a:r>
              <a:rPr lang="en-US" altLang="ja-JP" sz="1200" dirty="0" smtClean="0"/>
              <a:t>Regular </a:t>
            </a:r>
            <a:r>
              <a:rPr lang="en-US" altLang="ja-JP" sz="1200" dirty="0"/>
              <a:t>warm clothing </a:t>
            </a:r>
            <a:r>
              <a:rPr lang="ja-JP" altLang="en-US" sz="1200" dirty="0" smtClean="0"/>
              <a:t>□</a:t>
            </a:r>
            <a:r>
              <a:rPr lang="en-US" altLang="ja-JP" sz="1200" dirty="0"/>
              <a:t>Hat</a:t>
            </a:r>
            <a:r>
              <a:rPr lang="ja-JP" altLang="en-US" sz="1200" dirty="0"/>
              <a:t>・</a:t>
            </a:r>
            <a:r>
              <a:rPr lang="en-US" altLang="ja-JP" sz="1200" dirty="0"/>
              <a:t>cap</a:t>
            </a:r>
          </a:p>
          <a:p>
            <a:r>
              <a:rPr lang="ja-JP" altLang="en-US" sz="1200" dirty="0" smtClean="0"/>
              <a:t>□</a:t>
            </a:r>
            <a:r>
              <a:rPr lang="en-US" altLang="ja-JP" sz="1200" dirty="0"/>
              <a:t>G</a:t>
            </a:r>
            <a:r>
              <a:rPr lang="en-US" altLang="ja-JP" sz="1200" dirty="0" smtClean="0"/>
              <a:t>loves</a:t>
            </a:r>
            <a:endParaRPr lang="ja-JP" altLang="ja-JP" sz="1200" dirty="0"/>
          </a:p>
          <a:p>
            <a:r>
              <a:rPr lang="ja-JP" altLang="ja-JP" sz="1200" dirty="0" smtClean="0"/>
              <a:t>□</a:t>
            </a:r>
            <a:r>
              <a:rPr lang="en-US" altLang="ja-JP" sz="1200" dirty="0"/>
              <a:t>bathing suit</a:t>
            </a:r>
            <a:endParaRPr lang="en-US" altLang="ja-JP" sz="1200" dirty="0" smtClean="0"/>
          </a:p>
          <a:p>
            <a:r>
              <a:rPr lang="ja-JP" altLang="en-US" sz="1200" dirty="0" smtClean="0"/>
              <a:t>□</a:t>
            </a:r>
            <a:r>
              <a:rPr lang="en-US" altLang="ja-JP" sz="1200" dirty="0" smtClean="0"/>
              <a:t>Bath Towel</a:t>
            </a:r>
            <a:endParaRPr lang="ja-JP" altLang="ja-JP" sz="1200" dirty="0"/>
          </a:p>
          <a:p>
            <a:r>
              <a:rPr lang="ja-JP" altLang="ja-JP" sz="1200" dirty="0" smtClean="0"/>
              <a:t>□</a:t>
            </a:r>
            <a:r>
              <a:rPr lang="en-US" altLang="ja-JP" sz="1200" dirty="0"/>
              <a:t> Extreme cold weather winter wear (such as ski clothes), warm waterproof winter shoes </a:t>
            </a:r>
            <a:r>
              <a:rPr lang="ja-JP" altLang="ja-JP" sz="1200" dirty="0"/>
              <a:t>□ </a:t>
            </a:r>
            <a:r>
              <a:rPr lang="en-US" altLang="ja-JP" sz="1200" dirty="0" smtClean="0"/>
              <a:t>Personal </a:t>
            </a:r>
            <a:r>
              <a:rPr lang="en-US" altLang="ja-JP" sz="1200" dirty="0"/>
              <a:t>toiletries </a:t>
            </a:r>
            <a:endParaRPr lang="en-US" altLang="ja-JP" sz="1200" dirty="0" smtClean="0"/>
          </a:p>
          <a:p>
            <a:r>
              <a:rPr lang="en-US" altLang="ja-JP" sz="1200" dirty="0"/>
              <a:t>□Personal toiletries</a:t>
            </a:r>
            <a:endParaRPr lang="ja-JP" altLang="ja-JP" sz="1200" dirty="0"/>
          </a:p>
          <a:p>
            <a:r>
              <a:rPr lang="ja-JP" altLang="ja-JP" sz="1200" dirty="0" smtClean="0"/>
              <a:t>□</a:t>
            </a:r>
            <a:r>
              <a:rPr lang="en-US" altLang="ja-JP" sz="1200" dirty="0" smtClean="0"/>
              <a:t>My Bottle, My Cup,</a:t>
            </a:r>
            <a:r>
              <a:rPr lang="en-US" altLang="ja-JP" sz="1200" dirty="0"/>
              <a:t> </a:t>
            </a:r>
            <a:r>
              <a:rPr lang="en-US" altLang="ja-JP" sz="1200" dirty="0" smtClean="0"/>
              <a:t>My Chopsticks, etc.</a:t>
            </a:r>
            <a:endParaRPr lang="ja-JP" altLang="ja-JP" sz="1200" dirty="0"/>
          </a:p>
          <a:p>
            <a:endParaRPr lang="en-US" altLang="ja-JP" sz="1400" dirty="0" smtClean="0"/>
          </a:p>
          <a:p>
            <a:r>
              <a:rPr lang="en-US" altLang="ja-JP" sz="1200" dirty="0" smtClean="0"/>
              <a:t>△Camera and smart phone</a:t>
            </a:r>
            <a:endParaRPr lang="ja-JP" altLang="ja-JP" sz="1200" dirty="0">
              <a:solidFill>
                <a:srgbClr val="FF0000"/>
              </a:solidFill>
            </a:endParaRPr>
          </a:p>
          <a:p>
            <a:r>
              <a:rPr lang="en-US" altLang="ja-JP" sz="1200" dirty="0"/>
              <a:t>△Disposable heating </a:t>
            </a:r>
            <a:r>
              <a:rPr lang="en-US" altLang="ja-JP" sz="1200" dirty="0" smtClean="0"/>
              <a:t>pads </a:t>
            </a:r>
            <a:endParaRPr lang="ja-JP" altLang="ja-JP" sz="1200" dirty="0"/>
          </a:p>
          <a:p>
            <a:endParaRPr lang="en-US" altLang="ja-JP" sz="1400" dirty="0"/>
          </a:p>
          <a:p>
            <a:endParaRPr lang="en-US" altLang="ja-JP" sz="1400" dirty="0" smtClean="0"/>
          </a:p>
        </p:txBody>
      </p:sp>
      <p:graphicFrame>
        <p:nvGraphicFramePr>
          <p:cNvPr id="8" name="表 7"/>
          <p:cNvGraphicFramePr>
            <a:graphicFrameLocks noGrp="1"/>
          </p:cNvGraphicFramePr>
          <p:nvPr>
            <p:extLst>
              <p:ext uri="{D42A27DB-BD31-4B8C-83A1-F6EECF244321}">
                <p14:modId xmlns:p14="http://schemas.microsoft.com/office/powerpoint/2010/main" val="1474986340"/>
              </p:ext>
            </p:extLst>
          </p:nvPr>
        </p:nvGraphicFramePr>
        <p:xfrm>
          <a:off x="291145" y="1210918"/>
          <a:ext cx="6275710" cy="8047371"/>
        </p:xfrm>
        <a:graphic>
          <a:graphicData uri="http://schemas.openxmlformats.org/drawingml/2006/table">
            <a:tbl>
              <a:tblPr/>
              <a:tblGrid>
                <a:gridCol w="428629">
                  <a:extLst>
                    <a:ext uri="{9D8B030D-6E8A-4147-A177-3AD203B41FA5}">
                      <a16:colId xmlns:a16="http://schemas.microsoft.com/office/drawing/2014/main" val="3449877997"/>
                    </a:ext>
                  </a:extLst>
                </a:gridCol>
                <a:gridCol w="3498658">
                  <a:extLst>
                    <a:ext uri="{9D8B030D-6E8A-4147-A177-3AD203B41FA5}">
                      <a16:colId xmlns:a16="http://schemas.microsoft.com/office/drawing/2014/main" val="646091797"/>
                    </a:ext>
                  </a:extLst>
                </a:gridCol>
                <a:gridCol w="2348423">
                  <a:extLst>
                    <a:ext uri="{9D8B030D-6E8A-4147-A177-3AD203B41FA5}">
                      <a16:colId xmlns:a16="http://schemas.microsoft.com/office/drawing/2014/main" val="736572531"/>
                    </a:ext>
                  </a:extLst>
                </a:gridCol>
              </a:tblGrid>
              <a:tr h="148995">
                <a:tc gridSpan="3">
                  <a:txBody>
                    <a:bodyPr/>
                    <a:lstStyle/>
                    <a:p>
                      <a:pPr algn="ctr"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What you must bring</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44393383"/>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err="1">
                          <a:solidFill>
                            <a:srgbClr val="000000"/>
                          </a:solidFill>
                          <a:effectLst/>
                          <a:latin typeface="BIZ UDPゴシック" panose="020B0400000000000000" pitchFamily="50" charset="-128"/>
                          <a:ea typeface="BIZ UDPゴシック" panose="020B0400000000000000" pitchFamily="50" charset="-128"/>
                        </a:rPr>
                        <a:t>Pasport</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1055192"/>
                  </a:ext>
                </a:extLst>
              </a:tr>
              <a:tr h="28292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2</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Cash</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*Since cards are not accepted in some places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082058"/>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3</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warm clothing</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9409268"/>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4</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changing clothes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839827"/>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5</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Quick-drying innerwear and layered clothing.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*Cotton is prohibited</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851963"/>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6</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Sunglasses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*when hiking up</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726321"/>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7</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knitted hat</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677410"/>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8</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Gloves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502241"/>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9</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Goggles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407897"/>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10</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Helmet</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2367005"/>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11</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Ski wear(Top and bottom)</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3212239"/>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12</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Solid shoes (snowshoe mountable)</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900" b="0" i="0" u="sng" strike="noStrike" dirty="0">
                        <a:solidFill>
                          <a:srgbClr val="0563C1"/>
                        </a:solidFill>
                        <a:effectLst/>
                        <a:latin typeface="ＭＳ Ｐゴシック" panose="020B0600070205080204" pitchFamily="50" charset="-128"/>
                        <a:ea typeface="ＭＳ Ｐゴシック" panose="020B0600070205080204"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8297227"/>
                  </a:ext>
                </a:extLst>
              </a:tr>
              <a:tr h="422738">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13</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Down jacket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(compact and put in your backpack and wear over the jacket when it is cold. with hood), down </a:t>
                      </a:r>
                      <a:r>
                        <a:rPr lang="en-US"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jacket</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00320"/>
                  </a:ext>
                </a:extLst>
              </a:tr>
              <a:tr h="28292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14</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Water, Thermos water bottle (about 500 ml to 1 liter that can be kept warm)</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247391"/>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15</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Chargers for smartphones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793807"/>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16</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Masks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7568669"/>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17</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Back pack</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830562"/>
                  </a:ext>
                </a:extLst>
              </a:tr>
              <a:tr h="148995">
                <a:tc gridSpan="3">
                  <a:txBody>
                    <a:bodyPr/>
                    <a:lstStyle/>
                    <a:p>
                      <a:pPr algn="ctr"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Things that are more convenient to have</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14075229"/>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1</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Handkerchiefs and pocket tissues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2625690"/>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2</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"Medicine to prevent sickness</a:t>
                      </a:r>
                      <a:r>
                        <a:rPr lang="en-US"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2225960"/>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3</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Sunscreen</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171540"/>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4</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spare smart phone battery</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206764"/>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5</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first aid kit</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3790103"/>
                  </a:ext>
                </a:extLst>
              </a:tr>
              <a:tr h="148995">
                <a:tc>
                  <a:txBody>
                    <a:bodyPr/>
                    <a:lstStyle/>
                    <a:p>
                      <a:pPr algn="ctr" fontAlgn="ctr"/>
                      <a:r>
                        <a:rPr lang="en-US" altLang="ja-JP" sz="900" b="0" i="0" u="none" strike="noStrike">
                          <a:solidFill>
                            <a:srgbClr val="000000"/>
                          </a:solidFill>
                          <a:effectLst/>
                          <a:latin typeface="BIZ UDPゴシック" panose="020B0400000000000000" pitchFamily="50" charset="-128"/>
                          <a:ea typeface="BIZ UDPゴシック" panose="020B0400000000000000" pitchFamily="50" charset="-128"/>
                        </a:rPr>
                        <a:t>6</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Shovels, backpacks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752102"/>
                  </a:ext>
                </a:extLst>
              </a:tr>
              <a:tr h="148995">
                <a:tc>
                  <a:txBody>
                    <a:bodyPr/>
                    <a:lstStyle/>
                    <a:p>
                      <a:pPr algn="ctr" fontAlgn="ctr"/>
                      <a:r>
                        <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7</a:t>
                      </a:r>
                      <a:endPar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Helmet</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Rentals are available, but please bring your own.</a:t>
                      </a:r>
                      <a:endPar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274459"/>
                  </a:ext>
                </a:extLst>
              </a:tr>
              <a:tr h="282925">
                <a:tc>
                  <a:txBody>
                    <a:bodyPr/>
                    <a:lstStyle/>
                    <a:p>
                      <a:pPr algn="ctr" fontAlgn="ctr"/>
                      <a:r>
                        <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8</a:t>
                      </a:r>
                      <a:endPar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Head</a:t>
                      </a:r>
                      <a:r>
                        <a:rPr lang="ja-JP" altLang="en-US" sz="900" b="0" i="0" u="none" strike="noStrike" baseline="0" dirty="0" smtClean="0">
                          <a:solidFill>
                            <a:srgbClr val="000000"/>
                          </a:solidFill>
                          <a:effectLst/>
                          <a:latin typeface="BIZ UDPゴシック" panose="020B0400000000000000" pitchFamily="50" charset="-128"/>
                          <a:ea typeface="BIZ UDPゴシック" panose="020B0400000000000000" pitchFamily="50" charset="-128"/>
                        </a:rPr>
                        <a:t> </a:t>
                      </a:r>
                      <a:r>
                        <a:rPr lang="en-US"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lamp </a:t>
                      </a: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(new batteries are good OR replacement batteries)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523670244"/>
                  </a:ext>
                </a:extLst>
              </a:tr>
              <a:tr h="148995">
                <a:tc>
                  <a:txBody>
                    <a:bodyPr/>
                    <a:lstStyle/>
                    <a:p>
                      <a:pPr algn="ctr" fontAlgn="ctr"/>
                      <a:r>
                        <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9</a:t>
                      </a:r>
                      <a:endPar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Sunglasses (when hiking up)</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749324784"/>
                  </a:ext>
                </a:extLst>
              </a:tr>
              <a:tr h="148995">
                <a:tc>
                  <a:txBody>
                    <a:bodyPr/>
                    <a:lstStyle/>
                    <a:p>
                      <a:pPr algn="ctr" fontAlgn="ctr"/>
                      <a:r>
                        <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10</a:t>
                      </a:r>
                      <a:endPar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hat</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293440071"/>
                  </a:ext>
                </a:extLst>
              </a:tr>
              <a:tr h="148995">
                <a:tc>
                  <a:txBody>
                    <a:bodyPr/>
                    <a:lstStyle/>
                    <a:p>
                      <a:pPr algn="ctr" fontAlgn="ctr"/>
                      <a:r>
                        <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11</a:t>
                      </a:r>
                      <a:endPar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Gloves (+ spare)</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532376724"/>
                  </a:ext>
                </a:extLst>
              </a:tr>
              <a:tr h="148995">
                <a:tc>
                  <a:txBody>
                    <a:bodyPr/>
                    <a:lstStyle/>
                    <a:p>
                      <a:pPr algn="ctr" fontAlgn="ctr"/>
                      <a:r>
                        <a:rPr lang="en-US" altLang="ja-JP"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12</a:t>
                      </a:r>
                      <a:endPar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Goggles (+ spare)</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56506952"/>
                  </a:ext>
                </a:extLst>
              </a:tr>
              <a:tr h="148995">
                <a:tc gridSpan="3">
                  <a:txBody>
                    <a:bodyPr/>
                    <a:lstStyle/>
                    <a:p>
                      <a:pPr algn="ctr"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What we provide</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988879437"/>
                  </a:ext>
                </a:extLst>
              </a:tr>
              <a:tr h="148995">
                <a:tc rowSpan="14">
                  <a:txBody>
                    <a:bodyPr/>
                    <a:lstStyle/>
                    <a:p>
                      <a:pPr algn="ctr" fontAlgn="ctr"/>
                      <a:r>
                        <a:rPr lang="en-US"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Activities</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Ski/Snowshoe</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99653"/>
                  </a:ext>
                </a:extLst>
              </a:tr>
              <a:tr h="148995">
                <a:tc vMerge="1">
                  <a:txBody>
                    <a:bodyPr/>
                    <a:lstStyle/>
                    <a:p>
                      <a:endParaRPr kumimoji="1" lang="ja-JP" altLang="en-US"/>
                    </a:p>
                  </a:txBody>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Telescopic Stock</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765544"/>
                  </a:ext>
                </a:extLst>
              </a:tr>
              <a:tr h="148995">
                <a:tc vMerge="1">
                  <a:txBody>
                    <a:bodyPr/>
                    <a:lstStyle/>
                    <a:p>
                      <a:endParaRPr kumimoji="1" lang="ja-JP" altLang="en-US"/>
                    </a:p>
                  </a:txBody>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Avalanche Transceiver</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9229078"/>
                  </a:ext>
                </a:extLst>
              </a:tr>
              <a:tr h="148995">
                <a:tc vMerge="1">
                  <a:txBody>
                    <a:bodyPr/>
                    <a:lstStyle/>
                    <a:p>
                      <a:endParaRPr kumimoji="1" lang="ja-JP" altLang="en-US"/>
                    </a:p>
                  </a:txBody>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Probe (sonde stick)</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8852772"/>
                  </a:ext>
                </a:extLst>
              </a:tr>
              <a:tr h="213018">
                <a:tc vMerge="1">
                  <a:txBody>
                    <a:bodyPr/>
                    <a:lstStyle/>
                    <a:p>
                      <a:endParaRPr kumimoji="1" lang="ja-JP" altLang="en-US"/>
                    </a:p>
                  </a:txBody>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Shovels, backpacks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kumimoji="1" lang="ja-JP" altLang="en-US"/>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0300620"/>
                  </a:ext>
                </a:extLst>
              </a:tr>
              <a:tr h="213018">
                <a:tc vMerge="1">
                  <a:txBody>
                    <a:bodyPr/>
                    <a:lstStyle/>
                    <a:p>
                      <a:endParaRPr kumimoji="1" lang="ja-JP" altLang="en-US"/>
                    </a:p>
                  </a:txBody>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Helmet</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kumimoji="1" lang="ja-JP" altLang="en-US"/>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050281"/>
                  </a:ext>
                </a:extLst>
              </a:tr>
              <a:tr h="282925">
                <a:tc vMerge="1">
                  <a:txBody>
                    <a:bodyPr/>
                    <a:lstStyle/>
                    <a:p>
                      <a:endParaRPr kumimoji="1" lang="ja-JP" altLang="en-US"/>
                    </a:p>
                  </a:txBody>
                  <a:tcPr/>
                </a:tc>
                <a:tc>
                  <a:txBody>
                    <a:bodyPr/>
                    <a:lstStyle/>
                    <a:p>
                      <a:pPr algn="l" fontAlgn="ctr"/>
                      <a:r>
                        <a:rPr lang="en-US"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Head</a:t>
                      </a:r>
                      <a:r>
                        <a:rPr lang="ja-JP" altLang="en-US" sz="900" b="0" i="0" u="none" strike="noStrike" baseline="0" dirty="0" smtClean="0">
                          <a:solidFill>
                            <a:srgbClr val="000000"/>
                          </a:solidFill>
                          <a:effectLst/>
                          <a:latin typeface="BIZ UDPゴシック" panose="020B0400000000000000" pitchFamily="50" charset="-128"/>
                          <a:ea typeface="BIZ UDPゴシック" panose="020B0400000000000000" pitchFamily="50" charset="-128"/>
                        </a:rPr>
                        <a:t> </a:t>
                      </a:r>
                      <a:r>
                        <a:rPr lang="en-US" sz="900" b="0" i="0" u="none" strike="noStrike" dirty="0" smtClean="0">
                          <a:solidFill>
                            <a:srgbClr val="000000"/>
                          </a:solidFill>
                          <a:effectLst/>
                          <a:latin typeface="BIZ UDPゴシック" panose="020B0400000000000000" pitchFamily="50" charset="-128"/>
                          <a:ea typeface="BIZ UDPゴシック" panose="020B0400000000000000" pitchFamily="50" charset="-128"/>
                        </a:rPr>
                        <a:t>lamp </a:t>
                      </a: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(new batteries are good OR replacement batteries)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kumimoji="1" lang="ja-JP" altLang="en-US"/>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7226377"/>
                  </a:ext>
                </a:extLst>
              </a:tr>
              <a:tr h="213018">
                <a:tc vMerge="1">
                  <a:txBody>
                    <a:bodyPr/>
                    <a:lstStyle/>
                    <a:p>
                      <a:endParaRPr kumimoji="1" lang="ja-JP" altLang="en-US"/>
                    </a:p>
                  </a:txBody>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Sunglasses (when hiking up)</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kumimoji="1" lang="ja-JP" altLang="en-US"/>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477896"/>
                  </a:ext>
                </a:extLst>
              </a:tr>
              <a:tr h="213018">
                <a:tc vMerge="1">
                  <a:txBody>
                    <a:bodyPr/>
                    <a:lstStyle/>
                    <a:p>
                      <a:endParaRPr kumimoji="1" lang="ja-JP" altLang="en-US"/>
                    </a:p>
                  </a:txBody>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hat</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kumimoji="1" lang="ja-JP" altLang="en-US"/>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4815238"/>
                  </a:ext>
                </a:extLst>
              </a:tr>
              <a:tr h="213018">
                <a:tc vMerge="1">
                  <a:txBody>
                    <a:bodyPr/>
                    <a:lstStyle/>
                    <a:p>
                      <a:endParaRPr kumimoji="1" lang="ja-JP" altLang="en-US"/>
                    </a:p>
                  </a:txBody>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Gloves (+ spare)</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kumimoji="1" lang="ja-JP" altLang="en-US"/>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6969636"/>
                  </a:ext>
                </a:extLst>
              </a:tr>
              <a:tr h="213018">
                <a:tc vMerge="1">
                  <a:txBody>
                    <a:bodyPr/>
                    <a:lstStyle/>
                    <a:p>
                      <a:endParaRPr kumimoji="1" lang="ja-JP" altLang="en-US"/>
                    </a:p>
                  </a:txBody>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Goggles (+ spare)</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kumimoji="1" lang="ja-JP" altLang="en-US"/>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4835471"/>
                  </a:ext>
                </a:extLst>
              </a:tr>
              <a:tr h="148995">
                <a:tc vMerge="1">
                  <a:txBody>
                    <a:bodyPr/>
                    <a:lstStyle/>
                    <a:p>
                      <a:endParaRPr kumimoji="1" lang="ja-JP" altLang="en-US"/>
                    </a:p>
                  </a:txBody>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Jacket (with hood) &amp; pants (with ventilation)</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10069"/>
                  </a:ext>
                </a:extLst>
              </a:tr>
              <a:tr h="148995">
                <a:tc vMerge="1">
                  <a:txBody>
                    <a:bodyPr/>
                    <a:lstStyle/>
                    <a:p>
                      <a:endParaRPr kumimoji="1" lang="ja-JP" altLang="en-US"/>
                    </a:p>
                  </a:txBody>
                  <a:tcPr/>
                </a:tc>
                <a:tc>
                  <a:txBody>
                    <a:bodyPr/>
                    <a:lstStyle/>
                    <a:p>
                      <a:pPr algn="l" fontAlgn="ctr"/>
                      <a:r>
                        <a:rPr lang="en-US" sz="900" b="0" i="0" u="none" strike="noStrike" dirty="0">
                          <a:solidFill>
                            <a:srgbClr val="000000"/>
                          </a:solidFill>
                          <a:effectLst/>
                          <a:latin typeface="BIZ UDPゴシック" panose="020B0400000000000000" pitchFamily="50" charset="-128"/>
                          <a:ea typeface="BIZ UDPゴシック" panose="020B0400000000000000" pitchFamily="50" charset="-128"/>
                        </a:rPr>
                        <a:t>Down jacket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309278"/>
                  </a:ext>
                </a:extLst>
              </a:tr>
              <a:tr h="148995">
                <a:tc vMerge="1">
                  <a:txBody>
                    <a:bodyPr/>
                    <a:lstStyle/>
                    <a:p>
                      <a:pPr algn="ctr" fontAlgn="ct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236" marR="3236" marT="323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BIZ UDPゴシック" panose="020B0400000000000000" pitchFamily="50" charset="-128"/>
                          <a:ea typeface="BIZ UDPゴシック" panose="020B0400000000000000" pitchFamily="50" charset="-128"/>
                        </a:rPr>
                        <a:t>Snowshoes &amp; poles</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3236" marR="3236" marT="32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063993"/>
                  </a:ext>
                </a:extLst>
              </a:tr>
            </a:tbl>
          </a:graphicData>
        </a:graphic>
      </p:graphicFrame>
      <p:sp>
        <p:nvSpPr>
          <p:cNvPr id="7" name="テキスト ボックス 6">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2863923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C724661F-6778-4C7D-90FC-D73ADB88B333}"/>
              </a:ext>
            </a:extLst>
          </p:cNvPr>
          <p:cNvCxnSpPr>
            <a:cxnSpLocks/>
          </p:cNvCxnSpPr>
          <p:nvPr/>
        </p:nvCxnSpPr>
        <p:spPr>
          <a:xfrm>
            <a:off x="549000" y="628650"/>
            <a:ext cx="57600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39" name="正方形/長方形 38">
            <a:extLst>
              <a:ext uri="{FF2B5EF4-FFF2-40B4-BE49-F238E27FC236}">
                <a16:creationId xmlns:a16="http://schemas.microsoft.com/office/drawing/2014/main" id="{B9417A39-99F1-4DCB-9BA3-80DDD1331848}"/>
              </a:ext>
            </a:extLst>
          </p:cNvPr>
          <p:cNvSpPr/>
          <p:nvPr/>
        </p:nvSpPr>
        <p:spPr>
          <a:xfrm>
            <a:off x="625200" y="1272696"/>
            <a:ext cx="5760000" cy="1298382"/>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nSpc>
                <a:spcPts val="1800"/>
              </a:lnSpc>
            </a:pPr>
            <a:r>
              <a:rPr kumimoji="1" lang="en-US" altLang="ja-JP" sz="1200" dirty="0"/>
              <a:t>The company is certified by JATA’s Tour Quality Japan Quality Assurance System for Tour Operators.  Our mission is to provide the highest quality services to our clients. We specialize in Japan inbound tours focusing on Hokkaido. </a:t>
            </a:r>
          </a:p>
          <a:p>
            <a:pPr>
              <a:lnSpc>
                <a:spcPts val="1800"/>
              </a:lnSpc>
            </a:pPr>
            <a:r>
              <a:rPr kumimoji="1" lang="ja-JP" altLang="en-US" sz="1200" dirty="0"/>
              <a:t>・</a:t>
            </a:r>
            <a:r>
              <a:rPr kumimoji="1" lang="en-US" altLang="ja-JP" sz="1200" dirty="0"/>
              <a:t>ATTA </a:t>
            </a:r>
            <a:r>
              <a:rPr kumimoji="1" lang="en-US" altLang="ja-JP" sz="1200" dirty="0" smtClean="0"/>
              <a:t>Members</a:t>
            </a:r>
          </a:p>
          <a:p>
            <a:pPr>
              <a:lnSpc>
                <a:spcPts val="1800"/>
              </a:lnSpc>
            </a:pPr>
            <a:r>
              <a:rPr kumimoji="1" lang="ja-JP" altLang="en-US" sz="1200" dirty="0"/>
              <a:t>・</a:t>
            </a:r>
            <a:r>
              <a:rPr kumimoji="1" lang="en-US" altLang="ja-JP" sz="1200" dirty="0"/>
              <a:t>Website for </a:t>
            </a:r>
            <a:r>
              <a:rPr kumimoji="1" lang="en-US" altLang="ja-JP" sz="1200" dirty="0" err="1"/>
              <a:t>B2B</a:t>
            </a:r>
            <a:r>
              <a:rPr kumimoji="1" lang="ja-JP" altLang="en-US" sz="1200" dirty="0"/>
              <a:t>　</a:t>
            </a:r>
            <a:r>
              <a:rPr kumimoji="1" lang="en-US" altLang="ja-JP" sz="1200" dirty="0"/>
              <a:t>https://</a:t>
            </a:r>
            <a:r>
              <a:rPr kumimoji="1" lang="en-US" altLang="ja-JP" sz="1200" dirty="0" err="1"/>
              <a:t>www.dmcjapan-knt.com</a:t>
            </a:r>
            <a:r>
              <a:rPr kumimoji="1" lang="en-US" altLang="ja-JP" sz="1200" dirty="0"/>
              <a:t>/</a:t>
            </a:r>
          </a:p>
          <a:p>
            <a:pPr>
              <a:lnSpc>
                <a:spcPts val="1800"/>
              </a:lnSpc>
            </a:pPr>
            <a:endParaRPr kumimoji="1" lang="en-US" altLang="ja-JP" sz="1200" dirty="0" smtClean="0"/>
          </a:p>
        </p:txBody>
      </p:sp>
      <p:sp>
        <p:nvSpPr>
          <p:cNvPr id="6" name="正方形/長方形 5">
            <a:extLst>
              <a:ext uri="{FF2B5EF4-FFF2-40B4-BE49-F238E27FC236}">
                <a16:creationId xmlns:a16="http://schemas.microsoft.com/office/drawing/2014/main" id="{CEFFD673-F244-40C2-844D-516F6550AF6C}"/>
              </a:ext>
            </a:extLst>
          </p:cNvPr>
          <p:cNvSpPr/>
          <p:nvPr/>
        </p:nvSpPr>
        <p:spPr>
          <a:xfrm>
            <a:off x="251677" y="788673"/>
            <a:ext cx="5760000" cy="3240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a:t>About us</a:t>
            </a:r>
            <a:endParaRPr kumimoji="1" lang="ja-JP" altLang="en-US" sz="2400" dirty="0"/>
          </a:p>
        </p:txBody>
      </p:sp>
      <p:sp>
        <p:nvSpPr>
          <p:cNvPr id="7" name="正方形/長方形 6">
            <a:extLst>
              <a:ext uri="{FF2B5EF4-FFF2-40B4-BE49-F238E27FC236}">
                <a16:creationId xmlns:a16="http://schemas.microsoft.com/office/drawing/2014/main" id="{CEFFD673-F244-40C2-844D-516F6550AF6C}"/>
              </a:ext>
            </a:extLst>
          </p:cNvPr>
          <p:cNvSpPr/>
          <p:nvPr/>
        </p:nvSpPr>
        <p:spPr>
          <a:xfrm>
            <a:off x="327877" y="3215124"/>
            <a:ext cx="6202245" cy="4481077"/>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smtClean="0">
                <a:solidFill>
                  <a:schemeClr val="tx1"/>
                </a:solidFill>
              </a:rPr>
              <a:t>Guides</a:t>
            </a:r>
          </a:p>
          <a:p>
            <a:endParaRPr kumimoji="1" lang="en-US" altLang="ja-JP" sz="1200" dirty="0" smtClean="0">
              <a:solidFill>
                <a:schemeClr val="tx1"/>
              </a:solidFill>
            </a:endParaRPr>
          </a:p>
          <a:p>
            <a:r>
              <a:rPr kumimoji="1" lang="ja-JP" altLang="en-US" sz="1200" dirty="0">
                <a:solidFill>
                  <a:schemeClr val="tx1"/>
                </a:solidFill>
              </a:rPr>
              <a:t>＜</a:t>
            </a:r>
            <a:r>
              <a:rPr kumimoji="1" lang="en-US" altLang="ja-JP" sz="1200" dirty="0">
                <a:solidFill>
                  <a:schemeClr val="tx1"/>
                </a:solidFill>
              </a:rPr>
              <a:t>Guide for the entire tour:  Chie Moue</a:t>
            </a:r>
            <a:r>
              <a:rPr kumimoji="1" lang="ja-JP" altLang="en-US" sz="1200" dirty="0">
                <a:solidFill>
                  <a:schemeClr val="tx1"/>
                </a:solidFill>
              </a:rPr>
              <a:t>＞</a:t>
            </a:r>
          </a:p>
          <a:p>
            <a:r>
              <a:rPr kumimoji="1" lang="en-US" altLang="ja-JP" sz="1200" dirty="0">
                <a:solidFill>
                  <a:schemeClr val="tx1"/>
                </a:solidFill>
              </a:rPr>
              <a:t>English Instructor, National Government Licensed Guide Interpreter, Forest Instructor, Service Industry English Advisor, Wilderness Advanced First Aid (WAFA), Certified Trainer “Leave No Trace</a:t>
            </a:r>
            <a:r>
              <a:rPr kumimoji="1" lang="en-US" altLang="ja-JP" sz="1200" dirty="0" smtClean="0">
                <a:solidFill>
                  <a:schemeClr val="tx1"/>
                </a:solidFill>
              </a:rPr>
              <a:t>”</a:t>
            </a:r>
          </a:p>
          <a:p>
            <a:endParaRPr kumimoji="1" lang="en-US" altLang="ja-JP" sz="1200" dirty="0">
              <a:solidFill>
                <a:schemeClr val="tx1"/>
              </a:solidFill>
            </a:endParaRPr>
          </a:p>
          <a:p>
            <a:r>
              <a:rPr kumimoji="1" lang="en-US" altLang="ja-JP" sz="1200" dirty="0">
                <a:solidFill>
                  <a:schemeClr val="tx1"/>
                </a:solidFill>
              </a:rPr>
              <a:t>Born in 1973 in Fukushima, currently resides in Sapporo. After studies in Forestry and Forest Environmental Education at the Hokkaido Regional Forest Office, learned English teaching methods in Australia. Established “M's English” after working as an English teacher and English Nature Guide in </a:t>
            </a:r>
            <a:r>
              <a:rPr kumimoji="1" lang="en-US" altLang="ja-JP" sz="1200" dirty="0" err="1">
                <a:solidFill>
                  <a:schemeClr val="tx1"/>
                </a:solidFill>
              </a:rPr>
              <a:t>Shiretoko</a:t>
            </a:r>
            <a:r>
              <a:rPr kumimoji="1" lang="en-US" altLang="ja-JP" sz="1200" dirty="0">
                <a:solidFill>
                  <a:schemeClr val="tx1"/>
                </a:solidFill>
              </a:rPr>
              <a:t>. 16 years of experience as an English instructor, and 14 years as a National Government Licensed Guide Interpreter. Presently conducts various seminars and lectures for the service industry, English guides, and the adventure travel and forest industries</a:t>
            </a:r>
            <a:r>
              <a:rPr kumimoji="1" lang="en-US" altLang="ja-JP" sz="1200" dirty="0" smtClean="0">
                <a:solidFill>
                  <a:schemeClr val="tx1"/>
                </a:solidFill>
              </a:rPr>
              <a:t>.</a:t>
            </a:r>
            <a:endParaRPr kumimoji="1" lang="en-US" altLang="ja-JP" sz="1200" dirty="0">
              <a:solidFill>
                <a:schemeClr val="tx1"/>
              </a:solidFill>
            </a:endParaRPr>
          </a:p>
          <a:p>
            <a:endParaRPr kumimoji="1" lang="en-US" altLang="ja-JP" sz="1200" dirty="0">
              <a:solidFill>
                <a:schemeClr val="tx1"/>
              </a:solidFill>
            </a:endParaRPr>
          </a:p>
          <a:p>
            <a:r>
              <a:rPr kumimoji="1" lang="ja-JP" altLang="en-US" sz="1200" dirty="0">
                <a:solidFill>
                  <a:schemeClr val="tx1"/>
                </a:solidFill>
              </a:rPr>
              <a:t>＜</a:t>
            </a:r>
            <a:r>
              <a:rPr kumimoji="1" lang="en-US" altLang="ja-JP" sz="1200" dirty="0">
                <a:solidFill>
                  <a:schemeClr val="tx1"/>
                </a:solidFill>
              </a:rPr>
              <a:t>Local Guide: Mariko Ishikawa</a:t>
            </a:r>
            <a:r>
              <a:rPr kumimoji="1" lang="ja-JP" altLang="en-US" sz="1200" dirty="0">
                <a:solidFill>
                  <a:schemeClr val="tx1"/>
                </a:solidFill>
              </a:rPr>
              <a:t>＞</a:t>
            </a:r>
          </a:p>
          <a:p>
            <a:r>
              <a:rPr kumimoji="1" lang="en-US" altLang="ja-JP" sz="1200" dirty="0">
                <a:solidFill>
                  <a:schemeClr val="tx1"/>
                </a:solidFill>
              </a:rPr>
              <a:t>Born and raised in Sapporo. Cooking instructor specializing in intestinal health (Food Hygiene Manager), Indigo Dye </a:t>
            </a:r>
            <a:r>
              <a:rPr kumimoji="1" lang="en-US" altLang="ja-JP" sz="1200" dirty="0" smtClean="0">
                <a:solidFill>
                  <a:schemeClr val="tx1"/>
                </a:solidFill>
              </a:rPr>
              <a:t>instructor</a:t>
            </a:r>
          </a:p>
          <a:p>
            <a:endParaRPr kumimoji="1" lang="en-US" altLang="ja-JP" sz="1200" dirty="0">
              <a:solidFill>
                <a:schemeClr val="tx1"/>
              </a:solidFill>
            </a:endParaRPr>
          </a:p>
          <a:p>
            <a:r>
              <a:rPr kumimoji="1" lang="en-US" altLang="ja-JP" sz="1200" dirty="0">
                <a:solidFill>
                  <a:schemeClr val="tx1"/>
                </a:solidFill>
              </a:rPr>
              <a:t>Self-studied traditional indigo dye processes in her 60's; currently promoting sustainable indigo dye processes in Hokkaido with fellow indigo scholar Etsuko Kameda.  Further sustainability activities via the promotion of recycling/reusing old kimono in daily life, including the creation of small articles from kimono and indigo cloth for use in promotional </a:t>
            </a:r>
            <a:r>
              <a:rPr kumimoji="1" lang="en-US" altLang="ja-JP" sz="1200" dirty="0" err="1">
                <a:solidFill>
                  <a:schemeClr val="tx1"/>
                </a:solidFill>
              </a:rPr>
              <a:t>activites</a:t>
            </a:r>
            <a:r>
              <a:rPr kumimoji="1" lang="en-US" altLang="ja-JP" sz="1200" dirty="0">
                <a:solidFill>
                  <a:schemeClr val="tx1"/>
                </a:solidFill>
              </a:rPr>
              <a:t>.</a:t>
            </a:r>
          </a:p>
          <a:p>
            <a:r>
              <a:rPr kumimoji="1" lang="en-US" altLang="ja-JP" sz="1200" dirty="0">
                <a:solidFill>
                  <a:schemeClr val="tx1"/>
                </a:solidFill>
              </a:rPr>
              <a:t>Has made her own miso paste for more than 30 years. Holds cooking classes at home, using fermented food to enhance intestinal health</a:t>
            </a:r>
            <a:r>
              <a:rPr kumimoji="1" lang="en-US" altLang="ja-JP" sz="1200" dirty="0" smtClean="0">
                <a:solidFill>
                  <a:schemeClr val="tx1"/>
                </a:solidFill>
              </a:rPr>
              <a:t>.</a:t>
            </a:r>
          </a:p>
          <a:p>
            <a:endParaRPr kumimoji="1" lang="en-US" altLang="ja-JP" sz="1200" dirty="0">
              <a:solidFill>
                <a:schemeClr val="tx1"/>
              </a:solidFill>
            </a:endParaRPr>
          </a:p>
          <a:p>
            <a:endParaRPr kumimoji="1" lang="en-US" altLang="ja-JP" sz="1200" dirty="0">
              <a:solidFill>
                <a:schemeClr val="tx1"/>
              </a:solidFill>
            </a:endParaRPr>
          </a:p>
          <a:p>
            <a:endParaRPr kumimoji="1" lang="en-US" altLang="ja-JP" sz="1200" dirty="0">
              <a:solidFill>
                <a:schemeClr val="tx1"/>
              </a:solidFill>
            </a:endParaRPr>
          </a:p>
        </p:txBody>
      </p:sp>
      <p:sp>
        <p:nvSpPr>
          <p:cNvPr id="8" name="正方形/長方形 7">
            <a:extLst>
              <a:ext uri="{FF2B5EF4-FFF2-40B4-BE49-F238E27FC236}">
                <a16:creationId xmlns:a16="http://schemas.microsoft.com/office/drawing/2014/main" id="{CEFFD673-F244-40C2-844D-516F6550AF6C}"/>
              </a:ext>
            </a:extLst>
          </p:cNvPr>
          <p:cNvSpPr/>
          <p:nvPr/>
        </p:nvSpPr>
        <p:spPr>
          <a:xfrm>
            <a:off x="7483710" y="4562973"/>
            <a:ext cx="5760000" cy="5562749"/>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sz="2400" dirty="0" smtClean="0"/>
              <a:t>Guides</a:t>
            </a:r>
          </a:p>
          <a:p>
            <a:endParaRPr kumimoji="1" lang="en-US" altLang="ja-JP" sz="1200" dirty="0" smtClean="0"/>
          </a:p>
          <a:p>
            <a:r>
              <a:rPr kumimoji="1" lang="ja-JP" altLang="en-US" sz="1200" dirty="0">
                <a:solidFill>
                  <a:srgbClr val="FF0000"/>
                </a:solidFill>
              </a:rPr>
              <a:t>＜</a:t>
            </a:r>
            <a:r>
              <a:rPr kumimoji="1" lang="en-US" altLang="ja-JP" sz="1200" dirty="0">
                <a:solidFill>
                  <a:srgbClr val="FF0000"/>
                </a:solidFill>
              </a:rPr>
              <a:t>Guide for the entire tour:  Chie Moue</a:t>
            </a:r>
            <a:r>
              <a:rPr kumimoji="1" lang="ja-JP" altLang="en-US" sz="1200" dirty="0">
                <a:solidFill>
                  <a:srgbClr val="FF0000"/>
                </a:solidFill>
              </a:rPr>
              <a:t>＞</a:t>
            </a:r>
          </a:p>
          <a:p>
            <a:r>
              <a:rPr kumimoji="1" lang="en-US" altLang="ja-JP" sz="1200" dirty="0">
                <a:solidFill>
                  <a:srgbClr val="FF0000"/>
                </a:solidFill>
              </a:rPr>
              <a:t>English Instructor, National Government Licensed Guide Interpreter, Forest Instructor, Service Industry English Advisor, Wilderness Advanced First Aid (WAFA), Certified Trainer “Leave No Trace”</a:t>
            </a:r>
          </a:p>
          <a:p>
            <a:endParaRPr kumimoji="1" lang="en-US" altLang="ja-JP" sz="1200" dirty="0">
              <a:solidFill>
                <a:srgbClr val="FF0000"/>
              </a:solidFill>
            </a:endParaRPr>
          </a:p>
          <a:p>
            <a:r>
              <a:rPr kumimoji="1" lang="en-US" altLang="ja-JP" sz="1200" dirty="0">
                <a:solidFill>
                  <a:srgbClr val="FF0000"/>
                </a:solidFill>
              </a:rPr>
              <a:t>Born in 1973 in Fukushima, currently resides in Sapporo. After studies in Forestry and Forest Environmental Education at the Hokkaido Regional Forest Office, learned English teaching methods in Australia. Established “M's English” after working as an English teacher and English Nature Guide in </a:t>
            </a:r>
            <a:r>
              <a:rPr kumimoji="1" lang="en-US" altLang="ja-JP" sz="1200" dirty="0" err="1">
                <a:solidFill>
                  <a:srgbClr val="FF0000"/>
                </a:solidFill>
              </a:rPr>
              <a:t>Shiretoko</a:t>
            </a:r>
            <a:r>
              <a:rPr kumimoji="1" lang="en-US" altLang="ja-JP" sz="1200" dirty="0">
                <a:solidFill>
                  <a:srgbClr val="FF0000"/>
                </a:solidFill>
              </a:rPr>
              <a:t>. 16 years of experience as an English instructor, and 14 years as a National Government Licensed Guide Interpreter. Presently conducts various seminars and lectures for the service industry, English guides, and the adventure travel and forest industries</a:t>
            </a:r>
            <a:r>
              <a:rPr kumimoji="1" lang="en-US" altLang="ja-JP" sz="1200" dirty="0" smtClean="0">
                <a:solidFill>
                  <a:srgbClr val="FF0000"/>
                </a:solidFill>
              </a:rPr>
              <a:t>.</a:t>
            </a:r>
            <a:endParaRPr kumimoji="1" lang="en-US" altLang="ja-JP" sz="1200" dirty="0">
              <a:solidFill>
                <a:srgbClr val="FF0000"/>
              </a:solidFill>
            </a:endParaRPr>
          </a:p>
          <a:p>
            <a:endParaRPr kumimoji="1" lang="en-US" altLang="ja-JP" sz="1200" dirty="0">
              <a:solidFill>
                <a:srgbClr val="FF0000"/>
              </a:solidFill>
            </a:endParaRPr>
          </a:p>
          <a:p>
            <a:r>
              <a:rPr kumimoji="1" lang="ja-JP" altLang="en-US" sz="1200" dirty="0">
                <a:solidFill>
                  <a:srgbClr val="FF0000"/>
                </a:solidFill>
              </a:rPr>
              <a:t>＜</a:t>
            </a:r>
            <a:r>
              <a:rPr kumimoji="1" lang="en-US" altLang="ja-JP" sz="1200" dirty="0">
                <a:solidFill>
                  <a:srgbClr val="FF0000"/>
                </a:solidFill>
              </a:rPr>
              <a:t>Local Guide: Mariko Ishikawa</a:t>
            </a:r>
            <a:r>
              <a:rPr kumimoji="1" lang="ja-JP" altLang="en-US" sz="1200" dirty="0">
                <a:solidFill>
                  <a:srgbClr val="FF0000"/>
                </a:solidFill>
              </a:rPr>
              <a:t>＞</a:t>
            </a:r>
          </a:p>
          <a:p>
            <a:r>
              <a:rPr kumimoji="1" lang="en-US" altLang="ja-JP" sz="1200" dirty="0">
                <a:solidFill>
                  <a:srgbClr val="FF0000"/>
                </a:solidFill>
              </a:rPr>
              <a:t>Born and raised in Sapporo. Cooking instructor specializing in intestinal health (Food Hygiene Manager), Indigo Dye instructor</a:t>
            </a:r>
          </a:p>
          <a:p>
            <a:endParaRPr kumimoji="1" lang="en-US" altLang="ja-JP" sz="1200" dirty="0">
              <a:solidFill>
                <a:srgbClr val="FF0000"/>
              </a:solidFill>
            </a:endParaRPr>
          </a:p>
          <a:p>
            <a:r>
              <a:rPr kumimoji="1" lang="en-US" altLang="ja-JP" sz="1200" dirty="0">
                <a:solidFill>
                  <a:srgbClr val="FF0000"/>
                </a:solidFill>
              </a:rPr>
              <a:t>Self-studied traditional indigo dye processes in her 60's; currently promoting sustainable indigo dye processes in Hokkaido with fellow indigo scholar Etsuko Kameda.  Further sustainability activities via the promotion of recycling/reusing old kimono in daily life, including the creation of small articles from kimono and indigo cloth for use in promotional </a:t>
            </a:r>
            <a:r>
              <a:rPr kumimoji="1" lang="en-US" altLang="ja-JP" sz="1200" dirty="0" err="1">
                <a:solidFill>
                  <a:srgbClr val="FF0000"/>
                </a:solidFill>
              </a:rPr>
              <a:t>activites</a:t>
            </a:r>
            <a:r>
              <a:rPr kumimoji="1" lang="en-US" altLang="ja-JP" sz="1200" dirty="0">
                <a:solidFill>
                  <a:srgbClr val="FF0000"/>
                </a:solidFill>
              </a:rPr>
              <a:t>.</a:t>
            </a:r>
          </a:p>
          <a:p>
            <a:r>
              <a:rPr kumimoji="1" lang="en-US" altLang="ja-JP" sz="1200" dirty="0">
                <a:solidFill>
                  <a:srgbClr val="FF0000"/>
                </a:solidFill>
              </a:rPr>
              <a:t>Has made her own miso paste for more than 30 years. Holds cooking classes at home, using fermented food to enhance intestinal health.</a:t>
            </a:r>
          </a:p>
          <a:p>
            <a:endParaRPr kumimoji="1" lang="en-US" altLang="ja-JP" sz="1200" dirty="0">
              <a:solidFill>
                <a:srgbClr val="FF0000"/>
              </a:solidFill>
            </a:endParaRPr>
          </a:p>
          <a:p>
            <a:r>
              <a:rPr kumimoji="1" lang="ja-JP" altLang="en-US" sz="1200" dirty="0">
                <a:solidFill>
                  <a:srgbClr val="FF0000"/>
                </a:solidFill>
              </a:rPr>
              <a:t>＜</a:t>
            </a:r>
            <a:r>
              <a:rPr kumimoji="1" lang="en-US" altLang="ja-JP" sz="1200" dirty="0">
                <a:solidFill>
                  <a:srgbClr val="FF0000"/>
                </a:solidFill>
              </a:rPr>
              <a:t>Activity Guide</a:t>
            </a:r>
            <a:r>
              <a:rPr kumimoji="1" lang="ja-JP" altLang="en-US" sz="1200" dirty="0">
                <a:solidFill>
                  <a:srgbClr val="FF0000"/>
                </a:solidFill>
              </a:rPr>
              <a:t>：</a:t>
            </a:r>
            <a:r>
              <a:rPr kumimoji="1" lang="en-US" altLang="ja-JP" sz="1200" dirty="0" err="1">
                <a:solidFill>
                  <a:srgbClr val="FF0000"/>
                </a:solidFill>
              </a:rPr>
              <a:t>Wataru</a:t>
            </a:r>
            <a:r>
              <a:rPr kumimoji="1" lang="en-US" altLang="ja-JP" sz="1200" dirty="0">
                <a:solidFill>
                  <a:srgbClr val="FF0000"/>
                </a:solidFill>
              </a:rPr>
              <a:t> Nara</a:t>
            </a:r>
            <a:r>
              <a:rPr kumimoji="1" lang="ja-JP" altLang="en-US" sz="1200" dirty="0">
                <a:solidFill>
                  <a:srgbClr val="FF0000"/>
                </a:solidFill>
              </a:rPr>
              <a:t>＞</a:t>
            </a:r>
            <a:r>
              <a:rPr kumimoji="1" lang="en-US" altLang="ja-JP" sz="1200" dirty="0">
                <a:solidFill>
                  <a:srgbClr val="FF0000"/>
                </a:solidFill>
              </a:rPr>
              <a:t>【Days 2 and 3】</a:t>
            </a:r>
          </a:p>
          <a:p>
            <a:endParaRPr kumimoji="1" lang="en-US" altLang="ja-JP" sz="1200" dirty="0">
              <a:solidFill>
                <a:srgbClr val="FF0000"/>
              </a:solidFill>
            </a:endParaRPr>
          </a:p>
          <a:p>
            <a:r>
              <a:rPr kumimoji="1" lang="en-US" altLang="ja-JP" sz="1200" dirty="0">
                <a:solidFill>
                  <a:srgbClr val="FF0000"/>
                </a:solidFill>
              </a:rPr>
              <a:t>Mr. Nara was a member of the Japanese Antarctic Research Expedition, and has traveled to more than 40 different countries.</a:t>
            </a:r>
          </a:p>
          <a:p>
            <a:r>
              <a:rPr kumimoji="1" lang="en-US" altLang="ja-JP" sz="1200" dirty="0">
                <a:solidFill>
                  <a:srgbClr val="FF0000"/>
                </a:solidFill>
              </a:rPr>
              <a:t>Having found a deep fascination in Hokkaido's nature after returning to Japan from his world tours, he opened </a:t>
            </a:r>
            <a:r>
              <a:rPr kumimoji="1" lang="en-US" altLang="ja-JP" sz="1200" dirty="0" err="1">
                <a:solidFill>
                  <a:srgbClr val="FF0000"/>
                </a:solidFill>
              </a:rPr>
              <a:t>SappoLodge</a:t>
            </a:r>
            <a:r>
              <a:rPr kumimoji="1" lang="en-US" altLang="ja-JP" sz="1200" dirty="0">
                <a:solidFill>
                  <a:srgbClr val="FF0000"/>
                </a:solidFill>
              </a:rPr>
              <a:t>, a guest house and dining bar also used as the main base for his guide activities.</a:t>
            </a:r>
          </a:p>
          <a:p>
            <a:r>
              <a:rPr kumimoji="1" lang="en-US" altLang="ja-JP" sz="1200" dirty="0">
                <a:solidFill>
                  <a:srgbClr val="FF0000"/>
                </a:solidFill>
              </a:rPr>
              <a:t>Mr. Nara enjoys all sorts of outdoor lifestyles, especially winter backcountry skiing and snowboarding in powder snow, and summer kayaking, mountain biking and mountain climbing. He also loves eating local gourmet delights.</a:t>
            </a:r>
          </a:p>
          <a:p>
            <a:endParaRPr kumimoji="1" lang="en-US" altLang="ja-JP" sz="1200" dirty="0">
              <a:solidFill>
                <a:srgbClr val="FF0000"/>
              </a:solidFill>
            </a:endParaRPr>
          </a:p>
          <a:p>
            <a:r>
              <a:rPr kumimoji="1" lang="ja-JP" altLang="en-US" sz="1200" dirty="0">
                <a:solidFill>
                  <a:srgbClr val="FF0000"/>
                </a:solidFill>
              </a:rPr>
              <a:t>｛</a:t>
            </a:r>
            <a:r>
              <a:rPr kumimoji="1" lang="en-US" altLang="ja-JP" sz="1200" dirty="0">
                <a:solidFill>
                  <a:srgbClr val="FF0000"/>
                </a:solidFill>
              </a:rPr>
              <a:t>Qualifications</a:t>
            </a:r>
            <a:r>
              <a:rPr kumimoji="1" lang="ja-JP" altLang="en-US" sz="1200" dirty="0">
                <a:solidFill>
                  <a:srgbClr val="FF0000"/>
                </a:solidFill>
              </a:rPr>
              <a:t>｝</a:t>
            </a:r>
          </a:p>
          <a:p>
            <a:r>
              <a:rPr kumimoji="1" lang="en-US" altLang="ja-JP" sz="1200" dirty="0">
                <a:solidFill>
                  <a:srgbClr val="FF0000"/>
                </a:solidFill>
              </a:rPr>
              <a:t>Mountain Guide Stage 1 &amp; Ski Guide Stage 2 certified by the Japan Mountain Guide Association, International Mountain Leader (IML) certified by the Union of International Mountain Leader Associations, Certified General Travel Services Manager</a:t>
            </a:r>
          </a:p>
          <a:p>
            <a:endParaRPr kumimoji="1" lang="en-US" altLang="ja-JP" sz="1200" dirty="0">
              <a:solidFill>
                <a:srgbClr val="FF0000"/>
              </a:solidFill>
            </a:endParaRPr>
          </a:p>
          <a:p>
            <a:endParaRPr kumimoji="1" lang="en-US" altLang="ja-JP" sz="1200" dirty="0">
              <a:solidFill>
                <a:srgbClr val="FF0000"/>
              </a:solidFill>
            </a:endParaRPr>
          </a:p>
          <a:p>
            <a:r>
              <a:rPr kumimoji="1" lang="ja-JP" altLang="en-US" sz="1200" dirty="0">
                <a:solidFill>
                  <a:srgbClr val="FF0000"/>
                </a:solidFill>
              </a:rPr>
              <a:t>｛</a:t>
            </a:r>
            <a:r>
              <a:rPr kumimoji="1" lang="en-US" altLang="ja-JP" sz="1200" dirty="0">
                <a:solidFill>
                  <a:srgbClr val="FF0000"/>
                </a:solidFill>
              </a:rPr>
              <a:t>Career Record</a:t>
            </a:r>
            <a:r>
              <a:rPr kumimoji="1" lang="ja-JP" altLang="en-US" sz="1200" dirty="0">
                <a:solidFill>
                  <a:srgbClr val="FF0000"/>
                </a:solidFill>
              </a:rPr>
              <a:t>｝</a:t>
            </a:r>
          </a:p>
          <a:p>
            <a:endParaRPr kumimoji="1" lang="ja-JP" altLang="en-US" sz="1200" dirty="0">
              <a:solidFill>
                <a:srgbClr val="FF0000"/>
              </a:solidFill>
            </a:endParaRPr>
          </a:p>
          <a:p>
            <a:r>
              <a:rPr kumimoji="1" lang="en-US" altLang="ja-JP" sz="1200" dirty="0">
                <a:solidFill>
                  <a:srgbClr val="FF0000"/>
                </a:solidFill>
              </a:rPr>
              <a:t>1997: Solo mountaineering at Aconcagua, 2000: Downhill from the summit of Mount McKinley, 2001: Kuril, North Kuril, 2002: Aleutian Islands, 2003: Greenland, 2005: Mt. Elbrus, 2006: West Wall of Mt. </a:t>
            </a:r>
            <a:r>
              <a:rPr kumimoji="1" lang="en-US" altLang="ja-JP" sz="1200" dirty="0" err="1">
                <a:solidFill>
                  <a:srgbClr val="FF0000"/>
                </a:solidFill>
              </a:rPr>
              <a:t>Rishiri</a:t>
            </a:r>
            <a:r>
              <a:rPr kumimoji="1" lang="en-US" altLang="ja-JP" sz="1200" dirty="0">
                <a:solidFill>
                  <a:srgbClr val="FF0000"/>
                </a:solidFill>
              </a:rPr>
              <a:t> (mid-winter), 2007: Patagonia (sea kayak &amp; snow boarding), 2011: Member of the 53rd Japanese Antarctic Research Expedition.</a:t>
            </a:r>
          </a:p>
          <a:p>
            <a:endParaRPr kumimoji="1" lang="en-US" altLang="ja-JP" sz="1200" dirty="0">
              <a:solidFill>
                <a:srgbClr val="FF0000"/>
              </a:solidFill>
            </a:endParaRPr>
          </a:p>
          <a:p>
            <a:r>
              <a:rPr kumimoji="1" lang="ja-JP" altLang="en-US" sz="1200" dirty="0">
                <a:solidFill>
                  <a:srgbClr val="FF0000"/>
                </a:solidFill>
              </a:rPr>
              <a:t>＜</a:t>
            </a:r>
            <a:r>
              <a:rPr kumimoji="1" lang="en-US" altLang="ja-JP" sz="1200" dirty="0">
                <a:solidFill>
                  <a:srgbClr val="FF0000"/>
                </a:solidFill>
              </a:rPr>
              <a:t>Activity Support Guide</a:t>
            </a:r>
            <a:r>
              <a:rPr kumimoji="1" lang="ja-JP" altLang="en-US" sz="1200" dirty="0">
                <a:solidFill>
                  <a:srgbClr val="FF0000"/>
                </a:solidFill>
              </a:rPr>
              <a:t>：</a:t>
            </a:r>
            <a:r>
              <a:rPr kumimoji="1" lang="en-US" altLang="ja-JP" sz="1200" dirty="0">
                <a:solidFill>
                  <a:srgbClr val="FF0000"/>
                </a:solidFill>
              </a:rPr>
              <a:t>Yusuke </a:t>
            </a:r>
            <a:r>
              <a:rPr kumimoji="1" lang="en-US" altLang="ja-JP" sz="1200" dirty="0" err="1">
                <a:solidFill>
                  <a:srgbClr val="FF0000"/>
                </a:solidFill>
              </a:rPr>
              <a:t>Kunimi</a:t>
            </a:r>
            <a:r>
              <a:rPr kumimoji="1" lang="ja-JP" altLang="en-US" sz="1200" dirty="0">
                <a:solidFill>
                  <a:srgbClr val="FF0000"/>
                </a:solidFill>
              </a:rPr>
              <a:t>＞</a:t>
            </a:r>
            <a:r>
              <a:rPr kumimoji="1" lang="en-US" altLang="ja-JP" sz="1200" dirty="0">
                <a:solidFill>
                  <a:srgbClr val="FF0000"/>
                </a:solidFill>
              </a:rPr>
              <a:t>【Days 2 and 3】</a:t>
            </a:r>
          </a:p>
          <a:p>
            <a:r>
              <a:rPr kumimoji="1" lang="en-US" altLang="ja-JP" sz="1200" dirty="0">
                <a:solidFill>
                  <a:srgbClr val="FF0000"/>
                </a:solidFill>
              </a:rPr>
              <a:t>Full-time Employee, </a:t>
            </a:r>
            <a:r>
              <a:rPr kumimoji="1" lang="en-US" altLang="ja-JP" sz="1200" dirty="0" err="1">
                <a:solidFill>
                  <a:srgbClr val="FF0000"/>
                </a:solidFill>
              </a:rPr>
              <a:t>Syakotan</a:t>
            </a:r>
            <a:r>
              <a:rPr kumimoji="1" lang="en-US" altLang="ja-JP" sz="1200" dirty="0">
                <a:solidFill>
                  <a:srgbClr val="FF0000"/>
                </a:solidFill>
              </a:rPr>
              <a:t> Outdoor Guide Section (company owned by Mr. Nara)</a:t>
            </a:r>
          </a:p>
          <a:p>
            <a:endParaRPr kumimoji="1" lang="en-US" altLang="ja-JP" sz="1200" dirty="0">
              <a:solidFill>
                <a:srgbClr val="FF0000"/>
              </a:solidFill>
            </a:endParaRPr>
          </a:p>
          <a:p>
            <a:r>
              <a:rPr kumimoji="1" lang="ja-JP" altLang="en-US" sz="1200" dirty="0">
                <a:solidFill>
                  <a:srgbClr val="FF0000"/>
                </a:solidFill>
              </a:rPr>
              <a:t>｛</a:t>
            </a:r>
            <a:r>
              <a:rPr kumimoji="1" lang="en-US" altLang="ja-JP" sz="1200" dirty="0">
                <a:solidFill>
                  <a:srgbClr val="FF0000"/>
                </a:solidFill>
              </a:rPr>
              <a:t>Qualifications</a:t>
            </a:r>
            <a:r>
              <a:rPr kumimoji="1" lang="ja-JP" altLang="en-US" sz="1200" dirty="0">
                <a:solidFill>
                  <a:srgbClr val="FF0000"/>
                </a:solidFill>
              </a:rPr>
              <a:t>｝</a:t>
            </a:r>
          </a:p>
          <a:p>
            <a:r>
              <a:rPr kumimoji="1" lang="en-US" altLang="ja-JP" sz="1200" dirty="0">
                <a:solidFill>
                  <a:srgbClr val="FF0000"/>
                </a:solidFill>
              </a:rPr>
              <a:t>Mountain Climbing Guide Stage 2 certified by the Japan Mountain Guide Association</a:t>
            </a:r>
          </a:p>
          <a:p>
            <a:endParaRPr kumimoji="1" lang="en-US" altLang="ja-JP" sz="1200" dirty="0">
              <a:solidFill>
                <a:srgbClr val="FF0000"/>
              </a:solidFill>
            </a:endParaRPr>
          </a:p>
          <a:p>
            <a:endParaRPr kumimoji="1" lang="en-US" altLang="ja-JP" sz="1200" dirty="0">
              <a:solidFill>
                <a:srgbClr val="FF0000"/>
              </a:solidFill>
            </a:endParaRPr>
          </a:p>
          <a:p>
            <a:r>
              <a:rPr kumimoji="1" lang="ja-JP" altLang="en-US" sz="1200" dirty="0">
                <a:solidFill>
                  <a:srgbClr val="FF0000"/>
                </a:solidFill>
              </a:rPr>
              <a:t>｛</a:t>
            </a:r>
            <a:r>
              <a:rPr kumimoji="1" lang="en-US" altLang="ja-JP" sz="1200" dirty="0">
                <a:solidFill>
                  <a:srgbClr val="FF0000"/>
                </a:solidFill>
              </a:rPr>
              <a:t>Career Record</a:t>
            </a:r>
            <a:r>
              <a:rPr kumimoji="1" lang="ja-JP" altLang="en-US" sz="1200" dirty="0">
                <a:solidFill>
                  <a:srgbClr val="FF0000"/>
                </a:solidFill>
              </a:rPr>
              <a:t>｝</a:t>
            </a:r>
          </a:p>
          <a:p>
            <a:endParaRPr kumimoji="1" lang="ja-JP" altLang="en-US" sz="1200" dirty="0">
              <a:solidFill>
                <a:srgbClr val="FF0000"/>
              </a:solidFill>
            </a:endParaRPr>
          </a:p>
          <a:p>
            <a:r>
              <a:rPr kumimoji="1" lang="en-US" altLang="ja-JP" sz="1200" dirty="0">
                <a:solidFill>
                  <a:srgbClr val="FF0000"/>
                </a:solidFill>
              </a:rPr>
              <a:t>March 2018: Mt. </a:t>
            </a:r>
            <a:r>
              <a:rPr kumimoji="1" lang="en-US" altLang="ja-JP" sz="1200" dirty="0" err="1">
                <a:solidFill>
                  <a:srgbClr val="FF0000"/>
                </a:solidFill>
              </a:rPr>
              <a:t>Rishiri</a:t>
            </a:r>
            <a:r>
              <a:rPr kumimoji="1" lang="en-US" altLang="ja-JP" sz="1200" dirty="0">
                <a:solidFill>
                  <a:srgbClr val="FF0000"/>
                </a:solidFill>
              </a:rPr>
              <a:t>, south wall/downhill via </a:t>
            </a:r>
            <a:r>
              <a:rPr kumimoji="1" lang="en-US" altLang="ja-JP" sz="1200" dirty="0" err="1">
                <a:solidFill>
                  <a:srgbClr val="FF0000"/>
                </a:solidFill>
              </a:rPr>
              <a:t>Maoyani</a:t>
            </a:r>
            <a:r>
              <a:rPr kumimoji="1" lang="en-US" altLang="ja-JP" sz="1200" dirty="0">
                <a:solidFill>
                  <a:srgbClr val="FF0000"/>
                </a:solidFill>
              </a:rPr>
              <a:t>; north-east wall/downhill via </a:t>
            </a:r>
            <a:r>
              <a:rPr kumimoji="1" lang="en-US" altLang="ja-JP" sz="1200" dirty="0" err="1">
                <a:solidFill>
                  <a:srgbClr val="FF0000"/>
                </a:solidFill>
              </a:rPr>
              <a:t>Ochiushinai</a:t>
            </a:r>
            <a:r>
              <a:rPr kumimoji="1" lang="en-US" altLang="ja-JP" sz="1200" dirty="0">
                <a:solidFill>
                  <a:srgbClr val="FF0000"/>
                </a:solidFill>
              </a:rPr>
              <a:t>; and east wall/downhill via </a:t>
            </a:r>
            <a:r>
              <a:rPr kumimoji="1" lang="en-US" altLang="ja-JP" sz="1200" dirty="0" err="1">
                <a:solidFill>
                  <a:srgbClr val="FF0000"/>
                </a:solidFill>
              </a:rPr>
              <a:t>Afutoromanai</a:t>
            </a:r>
            <a:r>
              <a:rPr kumimoji="1" lang="en-US" altLang="ja-JP" sz="1200" dirty="0">
                <a:solidFill>
                  <a:srgbClr val="FF0000"/>
                </a:solidFill>
              </a:rPr>
              <a:t>.</a:t>
            </a:r>
          </a:p>
          <a:p>
            <a:r>
              <a:rPr kumimoji="1" lang="en-US" altLang="ja-JP" sz="1200" dirty="0">
                <a:solidFill>
                  <a:srgbClr val="FF0000"/>
                </a:solidFill>
              </a:rPr>
              <a:t>April, 2018: Climb Candle Rock, Mt. </a:t>
            </a:r>
            <a:r>
              <a:rPr kumimoji="1" lang="en-US" altLang="ja-JP" sz="1200" dirty="0" err="1">
                <a:solidFill>
                  <a:srgbClr val="FF0000"/>
                </a:solidFill>
              </a:rPr>
              <a:t>Rishiri</a:t>
            </a:r>
            <a:endParaRPr kumimoji="1" lang="en-US" altLang="ja-JP" sz="1200" dirty="0">
              <a:solidFill>
                <a:srgbClr val="FF0000"/>
              </a:solidFill>
            </a:endParaRPr>
          </a:p>
          <a:p>
            <a:endParaRPr kumimoji="1" lang="ja-JP" altLang="en-US" sz="1200" dirty="0">
              <a:solidFill>
                <a:srgbClr val="FF0000"/>
              </a:solidFill>
            </a:endParaRPr>
          </a:p>
        </p:txBody>
      </p:sp>
      <p:sp>
        <p:nvSpPr>
          <p:cNvPr id="10" name="テキスト ボックス 9">
            <a:extLst>
              <a:ext uri="{FF2B5EF4-FFF2-40B4-BE49-F238E27FC236}">
                <a16:creationId xmlns:a16="http://schemas.microsoft.com/office/drawing/2014/main" id="{ACF4BC3A-4074-4268-999A-C8FB6F074981}"/>
              </a:ext>
            </a:extLst>
          </p:cNvPr>
          <p:cNvSpPr txBox="1"/>
          <p:nvPr/>
        </p:nvSpPr>
        <p:spPr>
          <a:xfrm>
            <a:off x="232913" y="118749"/>
            <a:ext cx="6433961" cy="523220"/>
          </a:xfrm>
          <a:prstGeom prst="rect">
            <a:avLst/>
          </a:prstGeom>
          <a:noFill/>
        </p:spPr>
        <p:txBody>
          <a:bodyPr wrap="square" rtlCol="0">
            <a:spAutoFit/>
          </a:bodyPr>
          <a:lstStyle/>
          <a:p>
            <a:pPr algn="ctr"/>
            <a:r>
              <a:rPr lang="en-US" altLang="ja-JP" sz="1600" dirty="0" smtClean="0"/>
              <a:t>Sapporo Backcountry Tour</a:t>
            </a:r>
          </a:p>
          <a:p>
            <a:pPr algn="ctr"/>
            <a:r>
              <a:rPr lang="en-US" altLang="ja-JP" sz="1200" dirty="0"/>
              <a:t>Led by a local guide who's a former member of the Japanese Antarctic Research Expedition</a:t>
            </a:r>
            <a:r>
              <a:rPr lang="en-US" altLang="ja-JP" sz="1200" dirty="0" smtClean="0"/>
              <a:t>!</a:t>
            </a:r>
            <a:endParaRPr lang="ja-JP" altLang="ja-JP" sz="1200" dirty="0"/>
          </a:p>
        </p:txBody>
      </p:sp>
    </p:spTree>
    <p:extLst>
      <p:ext uri="{BB962C8B-B14F-4D97-AF65-F5344CB8AC3E}">
        <p14:creationId xmlns:p14="http://schemas.microsoft.com/office/powerpoint/2010/main" val="310850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Calibri Light"/>
        <a:ea typeface="游ゴシック Light"/>
        <a:cs typeface=""/>
      </a:majorFont>
      <a:minorFont>
        <a:latin typeface="Calibri"/>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3600</TotalTime>
  <Words>4041</Words>
  <Application>Microsoft Office PowerPoint</Application>
  <PresentationFormat>A4 210 x 297 mm</PresentationFormat>
  <Paragraphs>465</Paragraphs>
  <Slides>12</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12</vt:i4>
      </vt:variant>
    </vt:vector>
  </HeadingPairs>
  <TitlesOfParts>
    <vt:vector size="22" baseType="lpstr">
      <vt:lpstr>BIZ UDPゴシック</vt:lpstr>
      <vt:lpstr>ＭＳ Ｐゴシック</vt:lpstr>
      <vt:lpstr>SimSun</vt:lpstr>
      <vt:lpstr>游ゴシック</vt:lpstr>
      <vt:lpstr>游ゴシック Light</vt:lpstr>
      <vt:lpstr>Arial</vt:lpstr>
      <vt:lpstr>Calibri</vt:lpstr>
      <vt:lpstr>Calibri Light</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石橋 静枝</dc:creator>
  <cp:lastModifiedBy>knt</cp:lastModifiedBy>
  <cp:revision>231</cp:revision>
  <cp:lastPrinted>2020-11-11T08:45:11Z</cp:lastPrinted>
  <dcterms:created xsi:type="dcterms:W3CDTF">2020-11-11T06:29:34Z</dcterms:created>
  <dcterms:modified xsi:type="dcterms:W3CDTF">2023-02-17T08:59:02Z</dcterms:modified>
</cp:coreProperties>
</file>