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94238" autoAdjust="0"/>
  </p:normalViewPr>
  <p:slideViewPr>
    <p:cSldViewPr snapToGrid="0">
      <p:cViewPr>
        <p:scale>
          <a:sx n="90" d="100"/>
          <a:sy n="90" d="100"/>
        </p:scale>
        <p:origin x="133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45DB251-3253-483F-80A2-3BFD8662726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A3FA33C-7C49-4153-8755-4F9AD69F82E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4632C61-2005-4A31-B4B4-3D6938672D64}" type="datetimeFigureOut">
              <a:rPr kumimoji="1" lang="ja-JP" altLang="en-US" smtClean="0"/>
              <a:t>2024/2/22</a:t>
            </a:fld>
            <a:endParaRPr kumimoji="1" lang="ja-JP" altLang="en-US"/>
          </a:p>
        </p:txBody>
      </p:sp>
      <p:sp>
        <p:nvSpPr>
          <p:cNvPr id="4" name="フッター プレースホルダー 3">
            <a:extLst>
              <a:ext uri="{FF2B5EF4-FFF2-40B4-BE49-F238E27FC236}">
                <a16:creationId xmlns:a16="http://schemas.microsoft.com/office/drawing/2014/main" id="{33DDFA56-C008-43A4-9970-9582CFD9392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A86F996-522C-4FC0-AFF5-AC0BF5C06D87}"/>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964FF32-0E5C-415E-BDDB-8C2951C6ADE6}" type="slidenum">
              <a:rPr kumimoji="1" lang="ja-JP" altLang="en-US" smtClean="0"/>
              <a:t>‹#›</a:t>
            </a:fld>
            <a:endParaRPr kumimoji="1" lang="ja-JP" altLang="en-US"/>
          </a:p>
        </p:txBody>
      </p:sp>
    </p:spTree>
    <p:extLst>
      <p:ext uri="{BB962C8B-B14F-4D97-AF65-F5344CB8AC3E}">
        <p14:creationId xmlns:p14="http://schemas.microsoft.com/office/powerpoint/2010/main" val="994634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E5859F-2070-493C-A437-090F5DA714CF}"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E42F937-15F7-48B6-930D-719A69ABDD34}" type="slidenum">
              <a:rPr kumimoji="1" lang="ja-JP" altLang="en-US" smtClean="0"/>
              <a:t>‹#›</a:t>
            </a:fld>
            <a:endParaRPr kumimoji="1" lang="ja-JP" altLang="en-US"/>
          </a:p>
        </p:txBody>
      </p:sp>
    </p:spTree>
    <p:extLst>
      <p:ext uri="{BB962C8B-B14F-4D97-AF65-F5344CB8AC3E}">
        <p14:creationId xmlns:p14="http://schemas.microsoft.com/office/powerpoint/2010/main" val="3209963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42F937-15F7-48B6-930D-719A69ABDD34}" type="slidenum">
              <a:rPr kumimoji="1" lang="ja-JP" altLang="en-US" smtClean="0"/>
              <a:t>2</a:t>
            </a:fld>
            <a:endParaRPr kumimoji="1" lang="ja-JP" altLang="en-US"/>
          </a:p>
        </p:txBody>
      </p:sp>
    </p:spTree>
    <p:extLst>
      <p:ext uri="{BB962C8B-B14F-4D97-AF65-F5344CB8AC3E}">
        <p14:creationId xmlns:p14="http://schemas.microsoft.com/office/powerpoint/2010/main" val="197533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7CCDBB-7F75-4FB8-94D4-CE91FC4A4D12}"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0200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697003-338F-411A-AD79-F8CAE91571C7}"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7703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B9DD1C-07DE-4812-B566-44FAB18C3324}"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4847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512618-6261-4191-99CE-457380876511}"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8300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C90266-7E4A-42ED-A424-77CFF5155227}"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88685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DE094A-80AF-4445-BA2B-6A07B3030584}"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643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157FD5-F1F8-4938-8387-04874155AE15}" type="datetime1">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r>
              <a:rPr kumimoji="1" lang="it-IT" altLang="ja-JP"/>
              <a:t>ATWS 2021</a:t>
            </a:r>
            <a:endParaRPr kumimoji="1" lang="ja-JP" altLang="en-US"/>
          </a:p>
        </p:txBody>
      </p:sp>
      <p:sp>
        <p:nvSpPr>
          <p:cNvPr id="9" name="Slide Number Placeholder 8"/>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14105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4D8F47-FBF6-4BC9-85FA-08B4F5E99F14}" type="datetime1">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r>
              <a:rPr kumimoji="1" lang="it-IT" altLang="ja-JP"/>
              <a:t>ATWS 2021</a:t>
            </a:r>
            <a:endParaRPr kumimoji="1" lang="ja-JP" altLang="en-US"/>
          </a:p>
        </p:txBody>
      </p:sp>
      <p:sp>
        <p:nvSpPr>
          <p:cNvPr id="5" name="Slide Number Placeholder 4"/>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64668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16A0E4C-839F-44AC-A007-A1D1FB331E25}"/>
              </a:ext>
            </a:extLst>
          </p:cNvPr>
          <p:cNvCxnSpPr>
            <a:cxnSpLocks/>
          </p:cNvCxnSpPr>
          <p:nvPr userDrawn="1"/>
        </p:nvCxnSpPr>
        <p:spPr>
          <a:xfrm>
            <a:off x="549000" y="944880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スライド番号プレースホルダー 10">
            <a:extLst>
              <a:ext uri="{FF2B5EF4-FFF2-40B4-BE49-F238E27FC236}">
                <a16:creationId xmlns:a16="http://schemas.microsoft.com/office/drawing/2014/main" id="{86ED8889-F867-4B9E-8F70-1E409038869D}"/>
              </a:ext>
            </a:extLst>
          </p:cNvPr>
          <p:cNvSpPr txBox="1">
            <a:spLocks/>
          </p:cNvSpPr>
          <p:nvPr userDrawn="1"/>
        </p:nvSpPr>
        <p:spPr>
          <a:xfrm>
            <a:off x="4843463" y="93337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343825-B88D-493D-A759-6305F1E8C2F7}" type="slidenum">
              <a:rPr kumimoji="1" lang="ja-JP" altLang="en-US" smtClean="0"/>
              <a:pPr/>
              <a:t>‹#›</a:t>
            </a:fld>
            <a:endParaRPr kumimoji="1" lang="ja-JP" altLang="en-US"/>
          </a:p>
        </p:txBody>
      </p:sp>
    </p:spTree>
    <p:extLst>
      <p:ext uri="{BB962C8B-B14F-4D97-AF65-F5344CB8AC3E}">
        <p14:creationId xmlns:p14="http://schemas.microsoft.com/office/powerpoint/2010/main" val="18799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96064E-FBC0-4369-93E3-B073CAEDF3B2}"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9B2A1AE-C818-47E2-BB0F-DCF1D425BFE0}"/>
              </a:ext>
            </a:extLst>
          </p:cNvPr>
          <p:cNvCxnSpPr>
            <a:cxnSpLocks/>
          </p:cNvCxnSpPr>
          <p:nvPr userDrawn="1"/>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226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16D8C7-EB04-40D5-B79B-DBA03BF7BEA9}"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966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8A7D80-1A50-41C2-BBE8-58AF5BA5C1CD}" type="datetime1">
              <a:rPr kumimoji="1" lang="ja-JP" altLang="en-US" smtClean="0"/>
              <a:t>2024/2/22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it-IT" altLang="ja-JP"/>
              <a:t>ATWS 2021</a:t>
            </a:r>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38760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CF4BC3A-4074-4268-999A-C8FB6F074981}"/>
              </a:ext>
            </a:extLst>
          </p:cNvPr>
          <p:cNvSpPr txBox="1"/>
          <p:nvPr/>
        </p:nvSpPr>
        <p:spPr>
          <a:xfrm>
            <a:off x="272921" y="874237"/>
            <a:ext cx="6312158" cy="430887"/>
          </a:xfrm>
          <a:prstGeom prst="rect">
            <a:avLst/>
          </a:prstGeom>
          <a:noFill/>
        </p:spPr>
        <p:txBody>
          <a:bodyPr wrap="square" rtlCol="0">
            <a:spAutoFit/>
          </a:bodyPr>
          <a:lstStyle/>
          <a:p>
            <a:pPr algn="ctr"/>
            <a:r>
              <a:rPr lang="en-US" altLang="ja-JP" sz="2200" b="1" dirty="0" smtClean="0"/>
              <a:t>Snowshoe</a:t>
            </a:r>
            <a:r>
              <a:rPr kumimoji="1" lang="en-US" altLang="ja-JP" sz="2200" b="1" dirty="0" smtClean="0"/>
              <a:t> &amp; </a:t>
            </a:r>
            <a:r>
              <a:rPr lang="en-US" altLang="ja-JP" sz="2200" b="1" dirty="0"/>
              <a:t>Nature </a:t>
            </a:r>
            <a:r>
              <a:rPr lang="en-US" altLang="ja-JP" sz="2200" b="1" dirty="0" smtClean="0"/>
              <a:t>Cruise</a:t>
            </a:r>
            <a:r>
              <a:rPr kumimoji="1" lang="en-US" altLang="ja-JP" sz="2200" b="1" dirty="0" smtClean="0"/>
              <a:t> </a:t>
            </a:r>
            <a:r>
              <a:rPr kumimoji="1" lang="en-US" altLang="ja-JP" sz="2200" b="1" dirty="0"/>
              <a:t>in </a:t>
            </a:r>
            <a:r>
              <a:rPr kumimoji="1" lang="en-US" altLang="ja-JP" sz="2200" b="1" dirty="0" err="1" smtClean="0"/>
              <a:t>Nemuro</a:t>
            </a:r>
            <a:r>
              <a:rPr kumimoji="1" lang="en-US" altLang="ja-JP" sz="2200" b="1" dirty="0" smtClean="0"/>
              <a:t> with AT Guide</a:t>
            </a:r>
            <a:endParaRPr kumimoji="1" lang="ja-JP" altLang="en-US" sz="2200" b="1" dirty="0"/>
          </a:p>
        </p:txBody>
      </p:sp>
      <p:cxnSp>
        <p:nvCxnSpPr>
          <p:cNvPr id="9" name="直線コネクタ 8">
            <a:extLst>
              <a:ext uri="{FF2B5EF4-FFF2-40B4-BE49-F238E27FC236}">
                <a16:creationId xmlns:a16="http://schemas.microsoft.com/office/drawing/2014/main" id="{AE70E012-34D6-43C7-9F0D-D06AC10AFEF7}"/>
              </a:ext>
            </a:extLst>
          </p:cNvPr>
          <p:cNvCxnSpPr>
            <a:cxnSpLocks/>
          </p:cNvCxnSpPr>
          <p:nvPr/>
        </p:nvCxnSpPr>
        <p:spPr>
          <a:xfrm>
            <a:off x="549000" y="1431512"/>
            <a:ext cx="5760000" cy="0"/>
          </a:xfrm>
          <a:prstGeom prst="line">
            <a:avLst/>
          </a:prstGeom>
        </p:spPr>
        <p:style>
          <a:lnRef idx="1">
            <a:schemeClr val="accent6"/>
          </a:lnRef>
          <a:fillRef idx="0">
            <a:schemeClr val="accent6"/>
          </a:fillRef>
          <a:effectRef idx="0">
            <a:schemeClr val="accent6"/>
          </a:effectRef>
          <a:fontRef idx="minor">
            <a:schemeClr val="tx1"/>
          </a:fontRef>
        </p:style>
      </p:cxnSp>
      <p:sp>
        <p:nvSpPr>
          <p:cNvPr id="34" name="正方形/長方形 33">
            <a:extLst>
              <a:ext uri="{FF2B5EF4-FFF2-40B4-BE49-F238E27FC236}">
                <a16:creationId xmlns:a16="http://schemas.microsoft.com/office/drawing/2014/main" id="{666034E5-A2E4-4578-B6A8-F621E35AFFEA}"/>
              </a:ext>
            </a:extLst>
          </p:cNvPr>
          <p:cNvSpPr/>
          <p:nvPr/>
        </p:nvSpPr>
        <p:spPr>
          <a:xfrm>
            <a:off x="591976" y="5202509"/>
            <a:ext cx="5760000" cy="18961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400" dirty="0" smtClean="0"/>
              <a:t>The salmon </a:t>
            </a:r>
            <a:r>
              <a:rPr lang="en-US" altLang="ja-JP" sz="1400" dirty="0"/>
              <a:t>caught in the </a:t>
            </a:r>
            <a:r>
              <a:rPr lang="en-US" altLang="ja-JP" sz="1400" dirty="0" err="1"/>
              <a:t>Nemuro</a:t>
            </a:r>
            <a:r>
              <a:rPr lang="en-US" altLang="ja-JP" sz="1400" dirty="0"/>
              <a:t> Strait has supported the livelihoods of coastal residents. During times of salmon scarcity, they shifted to scallop or kelp fishing, and as inland development progressed with the railway, dairy farming became popular. </a:t>
            </a:r>
            <a:endParaRPr lang="en-US" altLang="ja-JP" sz="1400" dirty="0" smtClean="0"/>
          </a:p>
          <a:p>
            <a:r>
              <a:rPr lang="en-US" altLang="ja-JP" sz="1400" dirty="0" smtClean="0"/>
              <a:t>They </a:t>
            </a:r>
            <a:r>
              <a:rPr lang="en-US" altLang="ja-JP" sz="1400" dirty="0"/>
              <a:t>adapted their way of life flexibly according to the times, thriving in the harsh wilderness. This tour offers a chance to relive the history of human activities dating back ten thousand years, including encounters and exchanges between different cultures, as well as industrial development, helping participants understand the story of the </a:t>
            </a:r>
            <a:r>
              <a:rPr lang="en-US" altLang="ja-JP" sz="1400" dirty="0" err="1"/>
              <a:t>Nemuro</a:t>
            </a:r>
            <a:r>
              <a:rPr lang="en-US" altLang="ja-JP" sz="1400" dirty="0"/>
              <a:t> Strait coastal area.</a:t>
            </a:r>
            <a:br>
              <a:rPr lang="en-US" altLang="ja-JP" sz="1400" dirty="0"/>
            </a:br>
            <a:endParaRPr lang="en-US" altLang="ja-JP" sz="1400" dirty="0"/>
          </a:p>
          <a:p>
            <a:r>
              <a:rPr lang="en-US" altLang="ja-JP" sz="1200" dirty="0"/>
              <a:t/>
            </a:r>
            <a:br>
              <a:rPr lang="en-US" altLang="ja-JP" sz="1200" dirty="0"/>
            </a:br>
            <a:endParaRPr kumimoji="1" lang="en-US" altLang="ja-JP" sz="1200" dirty="0">
              <a:solidFill>
                <a:schemeClr val="tx1"/>
              </a:solidFill>
            </a:endParaRPr>
          </a:p>
        </p:txBody>
      </p:sp>
      <p:sp>
        <p:nvSpPr>
          <p:cNvPr id="12" name="正方形/長方形 11"/>
          <p:cNvSpPr/>
          <p:nvPr/>
        </p:nvSpPr>
        <p:spPr>
          <a:xfrm>
            <a:off x="549000" y="7496187"/>
            <a:ext cx="1323054" cy="523220"/>
          </a:xfrm>
          <a:prstGeom prst="rect">
            <a:avLst/>
          </a:prstGeom>
        </p:spPr>
        <p:txBody>
          <a:bodyPr wrap="none">
            <a:spAutoFit/>
          </a:bodyPr>
          <a:lstStyle/>
          <a:p>
            <a:r>
              <a:rPr lang="en-US" altLang="ja-JP" sz="1400" dirty="0" smtClean="0"/>
              <a:t>6 </a:t>
            </a:r>
            <a:r>
              <a:rPr lang="en-US" altLang="ja-JP" sz="1400" dirty="0"/>
              <a:t>Days Itinerary</a:t>
            </a:r>
          </a:p>
          <a:p>
            <a:endParaRPr lang="ja-JP" altLang="en-US" sz="1400" b="1" dirty="0"/>
          </a:p>
        </p:txBody>
      </p:sp>
      <p:sp>
        <p:nvSpPr>
          <p:cNvPr id="14" name="正方形/長方形 13"/>
          <p:cNvSpPr/>
          <p:nvPr/>
        </p:nvSpPr>
        <p:spPr>
          <a:xfrm>
            <a:off x="591976" y="7803964"/>
            <a:ext cx="5717024" cy="1754326"/>
          </a:xfrm>
          <a:prstGeom prst="rect">
            <a:avLst/>
          </a:prstGeom>
        </p:spPr>
        <p:txBody>
          <a:bodyPr wrap="square">
            <a:spAutoFit/>
          </a:bodyPr>
          <a:lstStyle/>
          <a:p>
            <a:r>
              <a:rPr lang="en-US" altLang="ja-JP" sz="1200" dirty="0" smtClean="0"/>
              <a:t>Day </a:t>
            </a:r>
            <a:r>
              <a:rPr lang="en-US" altLang="ja-JP" sz="1200" dirty="0"/>
              <a:t>1: Meet the group in </a:t>
            </a:r>
            <a:r>
              <a:rPr lang="en-US" altLang="ja-JP" sz="1200" dirty="0" err="1" smtClean="0"/>
              <a:t>Nemuro</a:t>
            </a:r>
            <a:r>
              <a:rPr lang="en-US" altLang="ja-JP" sz="1200" dirty="0" smtClean="0"/>
              <a:t> </a:t>
            </a:r>
            <a:r>
              <a:rPr lang="en-US" altLang="ja-JP" sz="1200" dirty="0" err="1" smtClean="0"/>
              <a:t>Nakashibetsu</a:t>
            </a:r>
            <a:r>
              <a:rPr lang="en-US" altLang="ja-JP" sz="1200" dirty="0" smtClean="0"/>
              <a:t> Airport </a:t>
            </a:r>
            <a:r>
              <a:rPr lang="en-US" altLang="ja-JP" sz="1200" dirty="0"/>
              <a:t>( D</a:t>
            </a:r>
            <a:r>
              <a:rPr lang="en-US" altLang="ja-JP" sz="1200" dirty="0" smtClean="0"/>
              <a:t>)</a:t>
            </a:r>
          </a:p>
          <a:p>
            <a:r>
              <a:rPr lang="en-US" altLang="ja-JP" sz="1200" dirty="0" smtClean="0"/>
              <a:t>Day </a:t>
            </a:r>
            <a:r>
              <a:rPr lang="en-US" altLang="ja-JP" sz="1200" dirty="0"/>
              <a:t>2: </a:t>
            </a:r>
            <a:r>
              <a:rPr lang="en-US" altLang="ja-JP" sz="1200" dirty="0" smtClean="0"/>
              <a:t>Snowshoe </a:t>
            </a:r>
            <a:r>
              <a:rPr lang="en-US" altLang="ja-JP" sz="1200" dirty="0"/>
              <a:t>(around </a:t>
            </a:r>
            <a:r>
              <a:rPr lang="en-US" altLang="ja-JP" sz="1200" dirty="0" smtClean="0"/>
              <a:t>2 </a:t>
            </a:r>
            <a:r>
              <a:rPr lang="en-US" altLang="ja-JP" sz="1200" dirty="0"/>
              <a:t>hours) </a:t>
            </a:r>
            <a:r>
              <a:rPr lang="en-US" altLang="ja-JP" sz="1200" dirty="0" smtClean="0"/>
              <a:t>in Ruins </a:t>
            </a:r>
            <a:r>
              <a:rPr lang="en-US" altLang="ja-JP" sz="1200" dirty="0"/>
              <a:t>Forest </a:t>
            </a:r>
            <a:r>
              <a:rPr lang="en-US" altLang="ja-JP" sz="1200" dirty="0" err="1" smtClean="0"/>
              <a:t>Shibetsu</a:t>
            </a:r>
            <a:r>
              <a:rPr lang="en-US" altLang="ja-JP" sz="1200" dirty="0" smtClean="0"/>
              <a:t> </a:t>
            </a:r>
            <a:r>
              <a:rPr lang="en-US" altLang="ja-JP" sz="1200" dirty="0"/>
              <a:t>(B, L, D</a:t>
            </a:r>
            <a:r>
              <a:rPr lang="en-US" altLang="ja-JP" sz="1200" dirty="0" smtClean="0"/>
              <a:t>)</a:t>
            </a:r>
          </a:p>
          <a:p>
            <a:r>
              <a:rPr lang="en-US" altLang="ja-JP" sz="1200" dirty="0" smtClean="0"/>
              <a:t>Day </a:t>
            </a:r>
            <a:r>
              <a:rPr lang="en-US" altLang="ja-JP" sz="1200" dirty="0"/>
              <a:t>3: Drift ice bird cruise (around 3 hours) in </a:t>
            </a:r>
            <a:r>
              <a:rPr lang="en-US" altLang="ja-JP" sz="1200" dirty="0" err="1" smtClean="0"/>
              <a:t>Rausu</a:t>
            </a:r>
            <a:r>
              <a:rPr lang="en-US" altLang="ja-JP" sz="1200" dirty="0" smtClean="0"/>
              <a:t>(B</a:t>
            </a:r>
            <a:r>
              <a:rPr lang="en-US" altLang="ja-JP" sz="1200" dirty="0"/>
              <a:t>, L, D</a:t>
            </a:r>
            <a:r>
              <a:rPr lang="en-US" altLang="ja-JP" sz="1200" dirty="0" smtClean="0"/>
              <a:t>)</a:t>
            </a:r>
          </a:p>
          <a:p>
            <a:r>
              <a:rPr lang="en-US" altLang="ja-JP" sz="1200" dirty="0" smtClean="0"/>
              <a:t>Day </a:t>
            </a:r>
            <a:r>
              <a:rPr lang="en-US" altLang="ja-JP" sz="1200" dirty="0"/>
              <a:t>4: </a:t>
            </a:r>
            <a:r>
              <a:rPr lang="en-US" altLang="ja-JP" sz="1200" dirty="0" err="1"/>
              <a:t>Narawara</a:t>
            </a:r>
            <a:r>
              <a:rPr lang="en-US" altLang="ja-JP" sz="1200" dirty="0"/>
              <a:t> Primeval Forest </a:t>
            </a:r>
            <a:r>
              <a:rPr lang="en-US" altLang="ja-JP" sz="1200" dirty="0" smtClean="0"/>
              <a:t>Snowshoe (</a:t>
            </a:r>
            <a:r>
              <a:rPr lang="en-US" altLang="ja-JP" sz="1200" dirty="0"/>
              <a:t>around 3 hours </a:t>
            </a:r>
            <a:r>
              <a:rPr lang="en-US" altLang="ja-JP" sz="1200" dirty="0" smtClean="0"/>
              <a:t>)(B</a:t>
            </a:r>
            <a:r>
              <a:rPr lang="en-US" altLang="ja-JP" sz="1200" dirty="0"/>
              <a:t>, L, D</a:t>
            </a:r>
            <a:r>
              <a:rPr lang="en-US" altLang="ja-JP" sz="1200" dirty="0" smtClean="0"/>
              <a:t>)</a:t>
            </a:r>
          </a:p>
          <a:p>
            <a:r>
              <a:rPr lang="en-US" altLang="ja-JP" sz="1200" dirty="0" smtClean="0"/>
              <a:t>Day </a:t>
            </a:r>
            <a:r>
              <a:rPr lang="en-US" altLang="ja-JP" sz="1200" dirty="0"/>
              <a:t>5: Lake </a:t>
            </a:r>
            <a:r>
              <a:rPr lang="en-US" altLang="ja-JP" sz="1200" dirty="0" err="1"/>
              <a:t>Furen</a:t>
            </a:r>
            <a:r>
              <a:rPr lang="en-US" altLang="ja-JP" sz="1200" dirty="0"/>
              <a:t> ice </a:t>
            </a:r>
            <a:r>
              <a:rPr lang="en-US" altLang="ja-JP" sz="1200" dirty="0" smtClean="0"/>
              <a:t>fishing</a:t>
            </a:r>
            <a:r>
              <a:rPr lang="en-US" altLang="ja-JP" sz="1200" dirty="0"/>
              <a:t>(B, L, D</a:t>
            </a:r>
            <a:r>
              <a:rPr lang="en-US" altLang="ja-JP" sz="1200" dirty="0" smtClean="0"/>
              <a:t>)</a:t>
            </a:r>
          </a:p>
          <a:p>
            <a:r>
              <a:rPr lang="en-US" altLang="ja-JP" sz="1200" dirty="0"/>
              <a:t>Day </a:t>
            </a:r>
            <a:r>
              <a:rPr lang="en-US" altLang="ja-JP" sz="1200" dirty="0" smtClean="0"/>
              <a:t>6</a:t>
            </a:r>
            <a:r>
              <a:rPr lang="en-US" altLang="ja-JP" sz="1200" dirty="0"/>
              <a:t>: </a:t>
            </a:r>
            <a:r>
              <a:rPr lang="en-US" altLang="ja-JP" sz="1200" dirty="0" smtClean="0"/>
              <a:t>White </a:t>
            </a:r>
            <a:r>
              <a:rPr lang="en-US" altLang="ja-JP" sz="1200" dirty="0"/>
              <a:t>moans snowshoe </a:t>
            </a:r>
            <a:r>
              <a:rPr lang="en-US" altLang="ja-JP" sz="1200" dirty="0" smtClean="0"/>
              <a:t>hiking </a:t>
            </a:r>
            <a:r>
              <a:rPr lang="en-US" altLang="ja-JP" sz="1200" dirty="0"/>
              <a:t>(B, L)</a:t>
            </a:r>
          </a:p>
          <a:p>
            <a:r>
              <a:rPr lang="en-US" altLang="ja-JP" sz="1200" dirty="0"/>
              <a:t>Remarks: B –Breakfast; L –Lunch; D –Dinner </a:t>
            </a:r>
            <a:r>
              <a:rPr lang="en-US" altLang="ja-JP" sz="1200" dirty="0" smtClean="0"/>
              <a:t>Meals as mentioned in the itinerary</a:t>
            </a:r>
          </a:p>
          <a:p>
            <a:r>
              <a:rPr lang="en-US" altLang="ja-JP" sz="1200" dirty="0" smtClean="0"/>
              <a:t> (B = Breakfast, L = Lunch, D = Dinner)</a:t>
            </a:r>
          </a:p>
          <a:p>
            <a:endParaRPr lang="ja-JP" altLang="en-US" sz="1200" dirty="0"/>
          </a:p>
        </p:txBody>
      </p:sp>
      <p:pic>
        <p:nvPicPr>
          <p:cNvPr id="3" name="図 2"/>
          <p:cNvPicPr>
            <a:picLocks noChangeAspect="1"/>
          </p:cNvPicPr>
          <p:nvPr/>
        </p:nvPicPr>
        <p:blipFill>
          <a:blip r:embed="rId2"/>
          <a:stretch>
            <a:fillRect/>
          </a:stretch>
        </p:blipFill>
        <p:spPr>
          <a:xfrm>
            <a:off x="1210527" y="1791010"/>
            <a:ext cx="4241574" cy="3013973"/>
          </a:xfrm>
          <a:prstGeom prst="rect">
            <a:avLst/>
          </a:prstGeom>
        </p:spPr>
      </p:pic>
    </p:spTree>
    <p:extLst>
      <p:ext uri="{BB962C8B-B14F-4D97-AF65-F5344CB8AC3E}">
        <p14:creationId xmlns:p14="http://schemas.microsoft.com/office/powerpoint/2010/main" val="380678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36774" y="381817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We provide &amp; What to bring</a:t>
            </a:r>
            <a:endParaRPr kumimoji="1" lang="ja-JP" altLang="en-US" sz="2400" dirty="0"/>
          </a:p>
        </p:txBody>
      </p:sp>
      <p:sp>
        <p:nvSpPr>
          <p:cNvPr id="7" name="正方形/長方形 6">
            <a:extLst>
              <a:ext uri="{FF2B5EF4-FFF2-40B4-BE49-F238E27FC236}">
                <a16:creationId xmlns:a16="http://schemas.microsoft.com/office/drawing/2014/main" id="{5B9E215A-C85A-4895-9F6E-6ECE8EBF0A42}"/>
              </a:ext>
            </a:extLst>
          </p:cNvPr>
          <p:cNvSpPr/>
          <p:nvPr/>
        </p:nvSpPr>
        <p:spPr>
          <a:xfrm>
            <a:off x="549000" y="436466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We provide</a:t>
            </a:r>
            <a:endParaRPr kumimoji="1" lang="ja-JP" altLang="en-US" sz="1400" b="1" dirty="0"/>
          </a:p>
        </p:txBody>
      </p:sp>
      <p:sp>
        <p:nvSpPr>
          <p:cNvPr id="3" name="正方形/長方形 2">
            <a:extLst>
              <a:ext uri="{FF2B5EF4-FFF2-40B4-BE49-F238E27FC236}">
                <a16:creationId xmlns:a16="http://schemas.microsoft.com/office/drawing/2014/main" id="{682BACE3-14A0-4635-B3AE-49BD30B07256}"/>
              </a:ext>
            </a:extLst>
          </p:cNvPr>
          <p:cNvSpPr/>
          <p:nvPr/>
        </p:nvSpPr>
        <p:spPr>
          <a:xfrm>
            <a:off x="536774" y="4688669"/>
            <a:ext cx="5760000" cy="14782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lang="en-US" sz="1200" dirty="0" smtClean="0"/>
              <a:t>Snowshoe</a:t>
            </a:r>
          </a:p>
          <a:p>
            <a:pPr marL="171450" indent="-171450">
              <a:lnSpc>
                <a:spcPct val="150000"/>
              </a:lnSpc>
              <a:buFont typeface="Arial" panose="020B0604020202020204" pitchFamily="34" charset="0"/>
              <a:buChar char="•"/>
            </a:pPr>
            <a:r>
              <a:rPr lang="en-US" sz="1200" dirty="0" smtClean="0"/>
              <a:t>Life jacket</a:t>
            </a:r>
          </a:p>
          <a:p>
            <a:pPr marL="171450" indent="-171450">
              <a:lnSpc>
                <a:spcPct val="150000"/>
              </a:lnSpc>
              <a:buFont typeface="Arial" panose="020B0604020202020204" pitchFamily="34" charset="0"/>
              <a:buChar char="•"/>
            </a:pPr>
            <a:endParaRPr lang="en-US" sz="1200" dirty="0" smtClean="0"/>
          </a:p>
          <a:p>
            <a:pPr>
              <a:lnSpc>
                <a:spcPct val="150000"/>
              </a:lnSpc>
            </a:pPr>
            <a:endParaRPr lang="en-US" altLang="ja-JP" sz="1200" dirty="0"/>
          </a:p>
          <a:p>
            <a:pPr>
              <a:lnSpc>
                <a:spcPct val="150000"/>
              </a:lnSpc>
            </a:pPr>
            <a:endParaRPr lang="en-US" sz="1200" dirty="0"/>
          </a:p>
          <a:p>
            <a:pPr marL="171450" indent="-171450">
              <a:lnSpc>
                <a:spcPct val="150000"/>
              </a:lnSpc>
              <a:buFont typeface="Arial" panose="020B0604020202020204" pitchFamily="34" charset="0"/>
              <a:buChar char="•"/>
            </a:pPr>
            <a:endParaRPr kumimoji="1" lang="en-US" altLang="ja-JP" sz="1200" dirty="0"/>
          </a:p>
        </p:txBody>
      </p:sp>
      <p:sp>
        <p:nvSpPr>
          <p:cNvPr id="17" name="正方形/長方形 16">
            <a:extLst>
              <a:ext uri="{FF2B5EF4-FFF2-40B4-BE49-F238E27FC236}">
                <a16:creationId xmlns:a16="http://schemas.microsoft.com/office/drawing/2014/main" id="{5B9E215A-C85A-4895-9F6E-6ECE8EBF0A42}"/>
              </a:ext>
            </a:extLst>
          </p:cNvPr>
          <p:cNvSpPr/>
          <p:nvPr/>
        </p:nvSpPr>
        <p:spPr>
          <a:xfrm>
            <a:off x="536774" y="273036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n-US" altLang="ja-JP" sz="1400" b="1" dirty="0"/>
              <a:t>What’s not included</a:t>
            </a:r>
            <a:endParaRPr lang="en-US" altLang="ja-JP" sz="1400" b="1" cap="all" dirty="0"/>
          </a:p>
        </p:txBody>
      </p:sp>
      <p:sp>
        <p:nvSpPr>
          <p:cNvPr id="20" name="正方形/長方形 19">
            <a:extLst>
              <a:ext uri="{FF2B5EF4-FFF2-40B4-BE49-F238E27FC236}">
                <a16:creationId xmlns:a16="http://schemas.microsoft.com/office/drawing/2014/main" id="{DA37A50F-3AAC-43DA-9D01-E970E6F48AC4}"/>
              </a:ext>
            </a:extLst>
          </p:cNvPr>
          <p:cNvSpPr/>
          <p:nvPr/>
        </p:nvSpPr>
        <p:spPr>
          <a:xfrm>
            <a:off x="536774" y="1137996"/>
            <a:ext cx="5760000" cy="143867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lang="en-US" altLang="ja-JP" sz="1200" dirty="0"/>
              <a:t>W</a:t>
            </a:r>
            <a:r>
              <a:rPr lang="en-US" altLang="ja-JP" sz="1200" dirty="0" smtClean="0"/>
              <a:t>ell-experienced activity guides</a:t>
            </a:r>
            <a:endParaRPr lang="en-US" altLang="ja-JP" sz="1200" dirty="0"/>
          </a:p>
          <a:p>
            <a:pPr marL="171450" indent="-171450">
              <a:lnSpc>
                <a:spcPct val="150000"/>
              </a:lnSpc>
              <a:buFont typeface="Arial" panose="020B0604020202020204" pitchFamily="34" charset="0"/>
              <a:buChar char="•"/>
            </a:pPr>
            <a:r>
              <a:rPr lang="en-US" altLang="ja-JP" sz="1200" dirty="0" smtClean="0"/>
              <a:t>Necessary </a:t>
            </a:r>
            <a:r>
              <a:rPr lang="en-US" altLang="ja-JP" sz="1200" dirty="0"/>
              <a:t>equipment for </a:t>
            </a:r>
            <a:r>
              <a:rPr kumimoji="1" lang="en-US" altLang="ja-JP" sz="1200" dirty="0" smtClean="0"/>
              <a:t>Wildlife </a:t>
            </a:r>
            <a:r>
              <a:rPr kumimoji="1" lang="en-US" altLang="ja-JP" sz="1200" dirty="0"/>
              <a:t>observation </a:t>
            </a:r>
            <a:endParaRPr lang="en-US" altLang="ja-JP" sz="1200" dirty="0" smtClean="0"/>
          </a:p>
          <a:p>
            <a:pPr marL="171450" indent="-171450">
              <a:lnSpc>
                <a:spcPct val="150000"/>
              </a:lnSpc>
              <a:buFont typeface="Arial" panose="020B0604020202020204" pitchFamily="34" charset="0"/>
              <a:buChar char="•"/>
            </a:pPr>
            <a:r>
              <a:rPr lang="en-US" altLang="ja-JP" sz="1200" dirty="0" smtClean="0">
                <a:solidFill>
                  <a:schemeClr val="tx1"/>
                </a:solidFill>
              </a:rPr>
              <a:t>Meals </a:t>
            </a:r>
            <a:r>
              <a:rPr lang="en-US" altLang="ja-JP" sz="1200" dirty="0">
                <a:solidFill>
                  <a:schemeClr val="tx1"/>
                </a:solidFill>
              </a:rPr>
              <a:t>included in the itinerary </a:t>
            </a:r>
          </a:p>
          <a:p>
            <a:pPr marL="171450" indent="-171450">
              <a:lnSpc>
                <a:spcPct val="150000"/>
              </a:lnSpc>
              <a:buFont typeface="Arial" panose="020B0604020202020204" pitchFamily="34" charset="0"/>
              <a:buChar char="•"/>
            </a:pPr>
            <a:r>
              <a:rPr lang="en-US" altLang="ja-JP" sz="1200" dirty="0">
                <a:solidFill>
                  <a:schemeClr val="tx1"/>
                </a:solidFill>
              </a:rPr>
              <a:t>Transports included in the itinerary</a:t>
            </a:r>
          </a:p>
          <a:p>
            <a:pPr marL="171450" indent="-171450">
              <a:lnSpc>
                <a:spcPct val="150000"/>
              </a:lnSpc>
              <a:buFont typeface="Arial" panose="020B0604020202020204" pitchFamily="34" charset="0"/>
              <a:buChar char="•"/>
            </a:pPr>
            <a:r>
              <a:rPr lang="en-US" altLang="ja-JP" sz="1200" dirty="0">
                <a:solidFill>
                  <a:schemeClr val="tx1"/>
                </a:solidFill>
              </a:rPr>
              <a:t>3</a:t>
            </a:r>
            <a:r>
              <a:rPr lang="en-US" altLang="ja-JP" sz="1200" dirty="0" smtClean="0">
                <a:solidFill>
                  <a:schemeClr val="tx1"/>
                </a:solidFill>
              </a:rPr>
              <a:t> </a:t>
            </a:r>
            <a:r>
              <a:rPr lang="en-US" altLang="ja-JP" sz="1200" dirty="0">
                <a:solidFill>
                  <a:schemeClr val="tx1"/>
                </a:solidFill>
              </a:rPr>
              <a:t>nights accommodation</a:t>
            </a:r>
            <a:r>
              <a:rPr lang="en-US" altLang="ja-JP" sz="1200" dirty="0"/>
              <a:t> as outlined in the itinerary</a:t>
            </a:r>
            <a:endParaRPr lang="en-US" altLang="ja-JP" sz="1200" dirty="0">
              <a:solidFill>
                <a:schemeClr val="tx1"/>
              </a:solidFill>
            </a:endParaRPr>
          </a:p>
        </p:txBody>
      </p:sp>
      <p:sp>
        <p:nvSpPr>
          <p:cNvPr id="22" name="正方形/長方形 21">
            <a:extLst>
              <a:ext uri="{FF2B5EF4-FFF2-40B4-BE49-F238E27FC236}">
                <a16:creationId xmlns:a16="http://schemas.microsoft.com/office/drawing/2014/main" id="{DA37A50F-3AAC-43DA-9D01-E970E6F48AC4}"/>
              </a:ext>
            </a:extLst>
          </p:cNvPr>
          <p:cNvSpPr/>
          <p:nvPr/>
        </p:nvSpPr>
        <p:spPr>
          <a:xfrm>
            <a:off x="536774" y="3053704"/>
            <a:ext cx="5760000" cy="5651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lang="en-US" altLang="ja-JP" sz="1200" dirty="0"/>
              <a:t>Costs of a Personal purchases</a:t>
            </a:r>
          </a:p>
          <a:p>
            <a:pPr marL="171450" indent="-171450">
              <a:lnSpc>
                <a:spcPct val="150000"/>
              </a:lnSpc>
              <a:buFont typeface="Arial" panose="020B0604020202020204" pitchFamily="34" charset="0"/>
              <a:buChar char="•"/>
            </a:pPr>
            <a:r>
              <a:rPr lang="en-US" altLang="ja-JP" sz="1200" dirty="0" smtClean="0"/>
              <a:t>Alcohol</a:t>
            </a:r>
            <a:endParaRPr lang="en-US" altLang="ja-JP" sz="1200" dirty="0"/>
          </a:p>
        </p:txBody>
      </p:sp>
      <p:sp>
        <p:nvSpPr>
          <p:cNvPr id="28" name="正方形/長方形 27">
            <a:extLst>
              <a:ext uri="{FF2B5EF4-FFF2-40B4-BE49-F238E27FC236}">
                <a16:creationId xmlns:a16="http://schemas.microsoft.com/office/drawing/2014/main" id="{19B19D42-100B-4594-9CB9-649E7D28F393}"/>
              </a:ext>
            </a:extLst>
          </p:cNvPr>
          <p:cNvSpPr/>
          <p:nvPr/>
        </p:nvSpPr>
        <p:spPr>
          <a:xfrm>
            <a:off x="549000" y="757661"/>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What’s included</a:t>
            </a:r>
            <a:endParaRPr kumimoji="1" lang="ja-JP" altLang="en-US" sz="2400" dirty="0"/>
          </a:p>
        </p:txBody>
      </p:sp>
      <p:sp>
        <p:nvSpPr>
          <p:cNvPr id="19" name="正方形/長方形 18">
            <a:extLst>
              <a:ext uri="{FF2B5EF4-FFF2-40B4-BE49-F238E27FC236}">
                <a16:creationId xmlns:a16="http://schemas.microsoft.com/office/drawing/2014/main" id="{AE243CD9-0137-4C16-BC0E-6B0F0654B8AA}"/>
              </a:ext>
            </a:extLst>
          </p:cNvPr>
          <p:cNvSpPr/>
          <p:nvPr/>
        </p:nvSpPr>
        <p:spPr>
          <a:xfrm>
            <a:off x="549000" y="5556346"/>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tx1"/>
                </a:solidFill>
              </a:rPr>
              <a:t>What to bring</a:t>
            </a:r>
            <a:endParaRPr kumimoji="1" lang="ja-JP" altLang="en-US" sz="1400" b="1" dirty="0">
              <a:solidFill>
                <a:schemeClr val="tx1"/>
              </a:solidFill>
            </a:endParaRPr>
          </a:p>
        </p:txBody>
      </p:sp>
      <p:sp>
        <p:nvSpPr>
          <p:cNvPr id="14" name="正方形/長方形 13">
            <a:extLst>
              <a:ext uri="{FF2B5EF4-FFF2-40B4-BE49-F238E27FC236}">
                <a16:creationId xmlns:a16="http://schemas.microsoft.com/office/drawing/2014/main" id="{1E90564D-9AFD-4BCA-B256-B0B39A4E4AB9}"/>
              </a:ext>
            </a:extLst>
          </p:cNvPr>
          <p:cNvSpPr/>
          <p:nvPr/>
        </p:nvSpPr>
        <p:spPr>
          <a:xfrm>
            <a:off x="536774" y="5998972"/>
            <a:ext cx="5760000" cy="15113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lang="en-US" altLang="ja-JP" sz="1200" dirty="0" smtClean="0"/>
              <a:t>Earth-colored </a:t>
            </a:r>
            <a:r>
              <a:rPr lang="en-US" altLang="ja-JP" sz="1200" dirty="0"/>
              <a:t>clothing and </a:t>
            </a:r>
            <a:r>
              <a:rPr lang="en-US" altLang="ja-JP" sz="1200" dirty="0" smtClean="0"/>
              <a:t>sneakers that </a:t>
            </a:r>
            <a:r>
              <a:rPr lang="en-US" altLang="ja-JP" sz="1200" dirty="0"/>
              <a:t>are </a:t>
            </a:r>
            <a:r>
              <a:rPr lang="en-US" altLang="ja-JP" sz="1200" dirty="0" smtClean="0"/>
              <a:t>okay </a:t>
            </a:r>
            <a:r>
              <a:rPr lang="en-US" altLang="ja-JP" sz="1200" dirty="0"/>
              <a:t>to get dirty or wet </a:t>
            </a:r>
            <a:endParaRPr lang="en-US" altLang="ja-JP" sz="1200" dirty="0" smtClean="0"/>
          </a:p>
          <a:p>
            <a:pPr marL="171450" indent="-171450">
              <a:lnSpc>
                <a:spcPct val="150000"/>
              </a:lnSpc>
              <a:buFont typeface="Arial" panose="020B0604020202020204" pitchFamily="34" charset="0"/>
              <a:buChar char="•"/>
            </a:pPr>
            <a:r>
              <a:rPr kumimoji="1" lang="en-US" altLang="ja-JP" sz="1200" dirty="0" smtClean="0"/>
              <a:t>Winter clothing </a:t>
            </a:r>
          </a:p>
          <a:p>
            <a:pPr marL="171450" indent="-171450">
              <a:lnSpc>
                <a:spcPct val="150000"/>
              </a:lnSpc>
              <a:buFont typeface="Arial" panose="020B0604020202020204" pitchFamily="34" charset="0"/>
              <a:buChar char="•"/>
            </a:pPr>
            <a:r>
              <a:rPr kumimoji="1" lang="en-US" altLang="ja-JP" sz="1200" dirty="0"/>
              <a:t>W</a:t>
            </a:r>
            <a:r>
              <a:rPr lang="en-US" altLang="ja-JP" sz="1200" dirty="0" smtClean="0"/>
              <a:t>aterproof shoes or boots</a:t>
            </a:r>
          </a:p>
          <a:p>
            <a:pPr marL="171450" indent="-171450">
              <a:lnSpc>
                <a:spcPct val="150000"/>
              </a:lnSpc>
              <a:buFont typeface="Arial" panose="020B0604020202020204" pitchFamily="34" charset="0"/>
              <a:buChar char="•"/>
            </a:pPr>
            <a:r>
              <a:rPr kumimoji="1" lang="en-US" altLang="ja-JP" sz="1200" dirty="0" smtClean="0"/>
              <a:t>Hat</a:t>
            </a:r>
          </a:p>
          <a:p>
            <a:pPr marL="171450" indent="-171450">
              <a:lnSpc>
                <a:spcPct val="150000"/>
              </a:lnSpc>
              <a:buFont typeface="Arial" panose="020B0604020202020204" pitchFamily="34" charset="0"/>
              <a:buChar char="•"/>
            </a:pPr>
            <a:r>
              <a:rPr kumimoji="1" lang="en-US" altLang="ja-JP" sz="1200" dirty="0" smtClean="0"/>
              <a:t>Gloves</a:t>
            </a:r>
          </a:p>
          <a:p>
            <a:pPr marL="171450" indent="-171450">
              <a:lnSpc>
                <a:spcPct val="150000"/>
              </a:lnSpc>
              <a:buFont typeface="Arial" panose="020B0604020202020204" pitchFamily="34" charset="0"/>
              <a:buChar char="•"/>
            </a:pPr>
            <a:r>
              <a:rPr lang="en-US" altLang="ja-JP" sz="1200" dirty="0" smtClean="0">
                <a:solidFill>
                  <a:schemeClr val="tx1"/>
                </a:solidFill>
              </a:rPr>
              <a:t>To </a:t>
            </a:r>
            <a:r>
              <a:rPr lang="en-US" altLang="ja-JP" sz="1200" dirty="0">
                <a:solidFill>
                  <a:schemeClr val="tx1"/>
                </a:solidFill>
              </a:rPr>
              <a:t>protect the animals, please wear earth-colored clothing and do not use </a:t>
            </a:r>
            <a:r>
              <a:rPr lang="en-US" altLang="ja-JP" sz="1200" dirty="0" smtClean="0">
                <a:solidFill>
                  <a:schemeClr val="tx1"/>
                </a:solidFill>
              </a:rPr>
              <a:t>umbrellas </a:t>
            </a:r>
            <a:endParaRPr kumimoji="1" lang="en-US" altLang="ja-JP" sz="1200" dirty="0"/>
          </a:p>
          <a:p>
            <a:pPr marL="171450" indent="-171450">
              <a:lnSpc>
                <a:spcPct val="150000"/>
              </a:lnSpc>
              <a:buFont typeface="Arial" panose="020B0604020202020204" pitchFamily="34" charset="0"/>
              <a:buChar char="•"/>
            </a:pPr>
            <a:endParaRPr kumimoji="1" lang="en-US" altLang="ja-JP" sz="1200" dirty="0"/>
          </a:p>
        </p:txBody>
      </p:sp>
      <p:sp>
        <p:nvSpPr>
          <p:cNvPr id="15" name="正方形/長方形 14">
            <a:extLst>
              <a:ext uri="{FF2B5EF4-FFF2-40B4-BE49-F238E27FC236}">
                <a16:creationId xmlns:a16="http://schemas.microsoft.com/office/drawing/2014/main" id="{1E90564D-9AFD-4BCA-B256-B0B39A4E4AB9}"/>
              </a:ext>
            </a:extLst>
          </p:cNvPr>
          <p:cNvSpPr/>
          <p:nvPr/>
        </p:nvSpPr>
        <p:spPr>
          <a:xfrm>
            <a:off x="536774" y="7678913"/>
            <a:ext cx="5760000" cy="12997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50000"/>
              </a:lnSpc>
            </a:pPr>
            <a:r>
              <a:rPr lang="en-US" altLang="ja-JP" sz="1200" dirty="0" smtClean="0">
                <a:solidFill>
                  <a:schemeClr val="tx1"/>
                </a:solidFill>
              </a:rPr>
              <a:t>Recommended or Optional </a:t>
            </a:r>
            <a:r>
              <a:rPr lang="en-US" altLang="ja-JP" sz="1200" dirty="0">
                <a:solidFill>
                  <a:schemeClr val="tx1"/>
                </a:solidFill>
              </a:rPr>
              <a:t>items:</a:t>
            </a:r>
          </a:p>
          <a:p>
            <a:pPr marL="171450" indent="-171450">
              <a:lnSpc>
                <a:spcPct val="150000"/>
              </a:lnSpc>
              <a:buFont typeface="Arial" panose="020B0604020202020204" pitchFamily="34" charset="0"/>
              <a:buChar char="•"/>
            </a:pPr>
            <a:r>
              <a:rPr lang="en-US" altLang="ja-JP" sz="1200" dirty="0" smtClean="0">
                <a:solidFill>
                  <a:srgbClr val="252525"/>
                </a:solidFill>
              </a:rPr>
              <a:t>Personal </a:t>
            </a:r>
            <a:r>
              <a:rPr lang="en-US" altLang="ja-JP" sz="1200" dirty="0">
                <a:solidFill>
                  <a:srgbClr val="252525"/>
                </a:solidFill>
              </a:rPr>
              <a:t>first aid kit</a:t>
            </a:r>
            <a:endParaRPr lang="en-US" altLang="ja-JP" sz="1200" dirty="0"/>
          </a:p>
          <a:p>
            <a:pPr marL="171450" indent="-171450">
              <a:lnSpc>
                <a:spcPct val="150000"/>
              </a:lnSpc>
              <a:buFont typeface="Arial" panose="020B0604020202020204" pitchFamily="34" charset="0"/>
              <a:buChar char="•"/>
            </a:pPr>
            <a:r>
              <a:rPr kumimoji="1" lang="en-US" altLang="ja-JP" sz="1200" dirty="0" smtClean="0"/>
              <a:t>Sunscreen</a:t>
            </a:r>
            <a:endParaRPr kumimoji="1" lang="en-US" altLang="ja-JP" sz="1200" dirty="0"/>
          </a:p>
        </p:txBody>
      </p:sp>
      <p:sp>
        <p:nvSpPr>
          <p:cNvPr id="16" name="テキスト ボックス 15">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325579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39" name="正方形/長方形 38">
            <a:extLst>
              <a:ext uri="{FF2B5EF4-FFF2-40B4-BE49-F238E27FC236}">
                <a16:creationId xmlns:a16="http://schemas.microsoft.com/office/drawing/2014/main" id="{B9417A39-99F1-4DCB-9BA3-80DDD1331848}"/>
              </a:ext>
            </a:extLst>
          </p:cNvPr>
          <p:cNvSpPr/>
          <p:nvPr/>
        </p:nvSpPr>
        <p:spPr>
          <a:xfrm>
            <a:off x="549000" y="1264631"/>
            <a:ext cx="5747774" cy="334597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ANA X </a:t>
            </a:r>
            <a:r>
              <a:rPr lang="en-US" altLang="ja-JP" sz="1200" dirty="0" smtClean="0"/>
              <a:t>Inc.  </a:t>
            </a:r>
            <a:r>
              <a:rPr lang="en-US" altLang="ja-JP" sz="1200" dirty="0"/>
              <a:t>handle ticket sales and travel business operations for the ANA Group. Our mission is to provide </a:t>
            </a:r>
            <a:r>
              <a:rPr lang="en-US" altLang="zh-CN" sz="1200" dirty="0"/>
              <a:t>a</a:t>
            </a:r>
            <a:r>
              <a:rPr lang="zh-CN" altLang="en-US" sz="1200" dirty="0"/>
              <a:t> </a:t>
            </a:r>
            <a:r>
              <a:rPr lang="en-US" altLang="ja-JP" sz="1200" dirty="0"/>
              <a:t>high quality of service and products and to deliver the most satisfying travel experience.</a:t>
            </a:r>
          </a:p>
          <a:p>
            <a:endParaRPr lang="en-US" altLang="ja-JP" sz="1200" dirty="0"/>
          </a:p>
          <a:p>
            <a:r>
              <a:rPr lang="en-US" altLang="ja-JP" sz="1200" dirty="0"/>
              <a:t>The Leisure Travel Business Division develops and markets original tour products. We are committed to fulfilling the expectations of our customers and offering unique and attractive and original tour products.</a:t>
            </a:r>
          </a:p>
          <a:p>
            <a:endParaRPr lang="en-US" altLang="ja-JP" sz="1200" dirty="0"/>
          </a:p>
          <a:p>
            <a:r>
              <a:rPr lang="en-US" altLang="ja-JP" sz="1200" dirty="0"/>
              <a:t>ANA has been highly commended [by SKYTRAX] for its consistently superior quality of service and for its dedication towards the further improvement of the overall passenger experience</a:t>
            </a:r>
            <a:r>
              <a:rPr lang="zh-CN" altLang="en-US" sz="1200" dirty="0"/>
              <a:t> </a:t>
            </a:r>
            <a:r>
              <a:rPr lang="en-US" altLang="ja-JP" sz="1200" dirty="0"/>
              <a:t>to meet the </a:t>
            </a:r>
            <a:r>
              <a:rPr lang="en-US" altLang="zh-CN" sz="1200" dirty="0"/>
              <a:t>growing</a:t>
            </a:r>
            <a:r>
              <a:rPr lang="zh-CN" altLang="en-US" sz="1200" dirty="0"/>
              <a:t> </a:t>
            </a:r>
            <a:r>
              <a:rPr lang="en-US" altLang="ja-JP" sz="1200" dirty="0"/>
              <a:t>needs of global customers. Furthermore, ANA is currently the only Japanese airline to have achieved the exclusive 5-star status for 8 consecutive years.</a:t>
            </a:r>
          </a:p>
          <a:p>
            <a:endParaRPr lang="en-US" altLang="ja-JP" sz="1200" dirty="0"/>
          </a:p>
          <a:p>
            <a:r>
              <a:rPr lang="en-US" altLang="ja-JP" sz="1200" dirty="0"/>
              <a:t>Using the ANA Group motto “Trustworthy, Heartwarming, Energetic!” as the foundation of our operations, we will continue to treat our customers sincerely and provide safe travel products with high added value, while further improving our services through the united efforts of all of our employees.    </a:t>
            </a:r>
          </a:p>
        </p:txBody>
      </p:sp>
      <p:sp>
        <p:nvSpPr>
          <p:cNvPr id="6" name="正方形/長方形 5">
            <a:extLst>
              <a:ext uri="{FF2B5EF4-FFF2-40B4-BE49-F238E27FC236}">
                <a16:creationId xmlns:a16="http://schemas.microsoft.com/office/drawing/2014/main" id="{CEFFD673-F244-40C2-844D-516F6550AF6C}"/>
              </a:ext>
            </a:extLst>
          </p:cNvPr>
          <p:cNvSpPr/>
          <p:nvPr/>
        </p:nvSpPr>
        <p:spPr>
          <a:xfrm>
            <a:off x="549000" y="78685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About us</a:t>
            </a:r>
            <a:endParaRPr kumimoji="1" lang="ja-JP" altLang="en-US" sz="2400" dirty="0"/>
          </a:p>
        </p:txBody>
      </p:sp>
      <p:sp>
        <p:nvSpPr>
          <p:cNvPr id="9" name="正方形/長方形 8">
            <a:extLst>
              <a:ext uri="{FF2B5EF4-FFF2-40B4-BE49-F238E27FC236}">
                <a16:creationId xmlns:a16="http://schemas.microsoft.com/office/drawing/2014/main" id="{AE243CD9-0137-4C16-BC0E-6B0F0654B8AA}"/>
              </a:ext>
            </a:extLst>
          </p:cNvPr>
          <p:cNvSpPr/>
          <p:nvPr/>
        </p:nvSpPr>
        <p:spPr>
          <a:xfrm>
            <a:off x="556387" y="4902362"/>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Guides</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49000" y="5127708"/>
            <a:ext cx="5760000" cy="24984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endParaRPr lang="en-US" altLang="ja-JP" sz="1200" dirty="0">
              <a:solidFill>
                <a:schemeClr val="tx1"/>
              </a:solidFill>
            </a:endParaRPr>
          </a:p>
          <a:p>
            <a:pPr>
              <a:lnSpc>
                <a:spcPts val="1800"/>
              </a:lnSpc>
            </a:pPr>
            <a:r>
              <a:rPr lang="en-US" altLang="ja-JP" sz="1200" u="sng" dirty="0">
                <a:solidFill>
                  <a:schemeClr val="tx1"/>
                </a:solidFill>
              </a:rPr>
              <a:t>Through guide</a:t>
            </a:r>
          </a:p>
          <a:p>
            <a:pPr>
              <a:lnSpc>
                <a:spcPts val="1800"/>
              </a:lnSpc>
            </a:pPr>
            <a:endParaRPr lang="en-US" altLang="ja-JP" sz="1200" u="sng" dirty="0">
              <a:solidFill>
                <a:schemeClr val="tx1"/>
              </a:solidFill>
            </a:endParaRPr>
          </a:p>
        </p:txBody>
      </p:sp>
      <p:sp>
        <p:nvSpPr>
          <p:cNvPr id="11" name="テキスト ボックス 10">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
        <p:nvSpPr>
          <p:cNvPr id="13" name="正方形/長方形 12"/>
          <p:cNvSpPr/>
          <p:nvPr/>
        </p:nvSpPr>
        <p:spPr>
          <a:xfrm>
            <a:off x="2419751" y="5743460"/>
            <a:ext cx="2420599" cy="923330"/>
          </a:xfrm>
          <a:prstGeom prst="rect">
            <a:avLst/>
          </a:prstGeom>
        </p:spPr>
        <p:txBody>
          <a:bodyPr wrap="none">
            <a:spAutoFit/>
          </a:bodyPr>
          <a:lstStyle/>
          <a:p>
            <a:r>
              <a:rPr lang="en-US" altLang="ja-JP" b="1" dirty="0"/>
              <a:t>Chie </a:t>
            </a:r>
            <a:r>
              <a:rPr lang="en-US" altLang="ja-JP" b="1" dirty="0" smtClean="0"/>
              <a:t>Moue</a:t>
            </a:r>
            <a:endParaRPr lang="en-US" altLang="ja-JP" sz="1400" b="1" dirty="0" smtClean="0"/>
          </a:p>
          <a:p>
            <a:r>
              <a:rPr lang="ja-JP" altLang="en-US" sz="1200" dirty="0"/>
              <a:t>・</a:t>
            </a:r>
            <a:r>
              <a:rPr lang="en-US" altLang="ja-JP" sz="1200" dirty="0" smtClean="0"/>
              <a:t>Interpreter Guide</a:t>
            </a:r>
          </a:p>
          <a:p>
            <a:r>
              <a:rPr lang="ja-JP" altLang="en-US" sz="1200" dirty="0"/>
              <a:t>・</a:t>
            </a:r>
            <a:r>
              <a:rPr lang="en-US" altLang="ja-JP" sz="1200" dirty="0" smtClean="0"/>
              <a:t>Forest Instructor</a:t>
            </a:r>
          </a:p>
          <a:p>
            <a:r>
              <a:rPr lang="ja-JP" altLang="en-US" sz="1200" dirty="0"/>
              <a:t>・</a:t>
            </a:r>
            <a:r>
              <a:rPr lang="en-US" altLang="ja-JP" sz="1200" dirty="0" smtClean="0"/>
              <a:t>Hokkaido </a:t>
            </a:r>
            <a:r>
              <a:rPr lang="en-US" altLang="ja-JP" sz="1200" dirty="0"/>
              <a:t>Adventure Travel Guide</a:t>
            </a:r>
            <a:endParaRPr lang="en-US" altLang="ja-JP" sz="1200" b="1" dirty="0" smtClean="0"/>
          </a:p>
        </p:txBody>
      </p:sp>
      <p:pic>
        <p:nvPicPr>
          <p:cNvPr id="5" name="図 4"/>
          <p:cNvPicPr>
            <a:picLocks noChangeAspect="1"/>
          </p:cNvPicPr>
          <p:nvPr/>
        </p:nvPicPr>
        <p:blipFill>
          <a:blip r:embed="rId2"/>
          <a:stretch>
            <a:fillRect/>
          </a:stretch>
        </p:blipFill>
        <p:spPr>
          <a:xfrm>
            <a:off x="549000" y="5821376"/>
            <a:ext cx="1723386" cy="1446413"/>
          </a:xfrm>
          <a:prstGeom prst="rect">
            <a:avLst/>
          </a:prstGeom>
        </p:spPr>
      </p:pic>
    </p:spTree>
    <p:extLst>
      <p:ext uri="{BB962C8B-B14F-4D97-AF65-F5344CB8AC3E}">
        <p14:creationId xmlns:p14="http://schemas.microsoft.com/office/powerpoint/2010/main" val="31313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9683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solidFill>
                  <a:schemeClr val="tx1"/>
                </a:solidFill>
              </a:rPr>
              <a:t>Information and Requirements</a:t>
            </a:r>
          </a:p>
        </p:txBody>
      </p:sp>
      <p:sp>
        <p:nvSpPr>
          <p:cNvPr id="9" name="正方形/長方形 8">
            <a:extLst>
              <a:ext uri="{FF2B5EF4-FFF2-40B4-BE49-F238E27FC236}">
                <a16:creationId xmlns:a16="http://schemas.microsoft.com/office/drawing/2014/main" id="{AE243CD9-0137-4C16-BC0E-6B0F0654B8AA}"/>
              </a:ext>
            </a:extLst>
          </p:cNvPr>
          <p:cNvSpPr/>
          <p:nvPr/>
        </p:nvSpPr>
        <p:spPr>
          <a:xfrm>
            <a:off x="549000" y="2257400"/>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Emergency Response Plan</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60838" y="2505030"/>
            <a:ext cx="5760000" cy="21007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solidFill>
                  <a:schemeClr val="tx1"/>
                </a:solidFill>
              </a:rPr>
              <a:t>First-aid kit is </a:t>
            </a:r>
            <a:r>
              <a:rPr lang="en-US" altLang="ja-JP" sz="1200" dirty="0"/>
              <a:t>always be prepared</a:t>
            </a:r>
            <a:r>
              <a:rPr lang="en-US" altLang="ja-JP" sz="1200" dirty="0">
                <a:solidFill>
                  <a:schemeClr val="tx1"/>
                </a:solidFill>
              </a:rPr>
              <a:t> during the tour. </a:t>
            </a:r>
            <a:r>
              <a:rPr lang="en-US" altLang="ja-JP" sz="1200" dirty="0" smtClean="0"/>
              <a:t>Adventure guides and activity </a:t>
            </a:r>
            <a:r>
              <a:rPr lang="en-US" altLang="ja-JP" sz="1200" dirty="0"/>
              <a:t>guides are certified Hokkaido Certified Outdoor </a:t>
            </a:r>
            <a:r>
              <a:rPr lang="en-US" altLang="ja-JP" sz="1200" dirty="0" smtClean="0"/>
              <a:t>Guide or have completed </a:t>
            </a:r>
            <a:r>
              <a:rPr lang="en-US" altLang="ja-JP" sz="1200" dirty="0"/>
              <a:t>Certificate of Advanced First Aid </a:t>
            </a:r>
            <a:r>
              <a:rPr lang="en-US" altLang="ja-JP" sz="1200" dirty="0" smtClean="0"/>
              <a:t>Course. They have </a:t>
            </a:r>
            <a:r>
              <a:rPr lang="en-US" altLang="ja-JP" sz="1200" dirty="0"/>
              <a:t>sufficient skills and knowledge in first </a:t>
            </a:r>
            <a:r>
              <a:rPr lang="en-US" altLang="ja-JP" sz="1200" dirty="0" smtClean="0"/>
              <a:t>aid. </a:t>
            </a:r>
            <a:r>
              <a:rPr lang="en-US" altLang="ja-JP" sz="1200" dirty="0" smtClean="0">
                <a:solidFill>
                  <a:schemeClr val="tx1"/>
                </a:solidFill>
              </a:rPr>
              <a:t>Also</a:t>
            </a:r>
            <a:r>
              <a:rPr lang="en-US" altLang="ja-JP" sz="1200" dirty="0">
                <a:solidFill>
                  <a:schemeClr val="tx1"/>
                </a:solidFill>
              </a:rPr>
              <a:t>, our East Hokkaido </a:t>
            </a:r>
            <a:r>
              <a:rPr lang="en-US" altLang="ja-JP" sz="1200" dirty="0" smtClean="0">
                <a:solidFill>
                  <a:schemeClr val="tx1"/>
                </a:solidFill>
              </a:rPr>
              <a:t>Branch of our company </a:t>
            </a:r>
            <a:r>
              <a:rPr lang="en-US" altLang="ja-JP" sz="1200" dirty="0">
                <a:solidFill>
                  <a:schemeClr val="tx1"/>
                </a:solidFill>
              </a:rPr>
              <a:t>is located near activity spots, so our staff can provide appropriate assistance in an emergency.</a:t>
            </a:r>
          </a:p>
          <a:p>
            <a:endParaRPr lang="en-US" altLang="ja-JP" sz="1200" dirty="0">
              <a:solidFill>
                <a:schemeClr val="tx1"/>
              </a:solidFill>
            </a:endParaRPr>
          </a:p>
          <a:p>
            <a:r>
              <a:rPr lang="en-US" altLang="ja-JP" sz="1200" dirty="0">
                <a:solidFill>
                  <a:schemeClr val="tx1"/>
                </a:solidFill>
              </a:rPr>
              <a:t>Hospitals near activities spots are as follows.</a:t>
            </a:r>
          </a:p>
          <a:p>
            <a:r>
              <a:rPr lang="en-US" altLang="ja-JP" sz="1200" dirty="0">
                <a:solidFill>
                  <a:schemeClr val="tx1"/>
                </a:solidFill>
              </a:rPr>
              <a:t>• </a:t>
            </a:r>
            <a:r>
              <a:rPr lang="en-US" altLang="ja-JP" sz="1200" dirty="0" smtClean="0">
                <a:solidFill>
                  <a:schemeClr val="tx1"/>
                </a:solidFill>
              </a:rPr>
              <a:t>Kushiro  :   Kushiro City General </a:t>
            </a:r>
            <a:r>
              <a:rPr lang="en-US" altLang="ja-JP" sz="1200" dirty="0">
                <a:solidFill>
                  <a:schemeClr val="tx1"/>
                </a:solidFill>
              </a:rPr>
              <a:t>Hospital, </a:t>
            </a:r>
            <a:r>
              <a:rPr lang="en-US" altLang="ja-JP" sz="1200" dirty="0"/>
              <a:t>about </a:t>
            </a:r>
            <a:r>
              <a:rPr lang="en-US" altLang="ja-JP" sz="1200" dirty="0" smtClean="0"/>
              <a:t>40-minute </a:t>
            </a:r>
            <a:r>
              <a:rPr lang="en-US" altLang="ja-JP" sz="1200" dirty="0"/>
              <a:t>drive away</a:t>
            </a:r>
            <a:r>
              <a:rPr lang="en-US" altLang="ja-JP" sz="1200" dirty="0">
                <a:solidFill>
                  <a:schemeClr val="tx1"/>
                </a:solidFill>
              </a:rPr>
              <a:t>.</a:t>
            </a:r>
          </a:p>
          <a:p>
            <a:r>
              <a:rPr lang="en-US" altLang="ja-JP" sz="1200" dirty="0">
                <a:solidFill>
                  <a:schemeClr val="tx1"/>
                </a:solidFill>
              </a:rPr>
              <a:t>• </a:t>
            </a:r>
            <a:r>
              <a:rPr lang="en-US" altLang="ja-JP" sz="1200" dirty="0" err="1" smtClean="0">
                <a:solidFill>
                  <a:schemeClr val="tx1"/>
                </a:solidFill>
              </a:rPr>
              <a:t>Nemuro</a:t>
            </a:r>
            <a:r>
              <a:rPr lang="en-US" altLang="ja-JP" sz="1200" dirty="0" smtClean="0">
                <a:solidFill>
                  <a:schemeClr val="tx1"/>
                </a:solidFill>
              </a:rPr>
              <a:t> :   </a:t>
            </a:r>
            <a:r>
              <a:rPr lang="en-US" altLang="ja-JP" sz="1200" dirty="0" err="1" smtClean="0">
                <a:solidFill>
                  <a:schemeClr val="tx1"/>
                </a:solidFill>
              </a:rPr>
              <a:t>Nemuro</a:t>
            </a:r>
            <a:r>
              <a:rPr lang="en-US" altLang="ja-JP" sz="1200" dirty="0" smtClean="0">
                <a:solidFill>
                  <a:schemeClr val="tx1"/>
                </a:solidFill>
              </a:rPr>
              <a:t> </a:t>
            </a:r>
            <a:r>
              <a:rPr lang="en-US" altLang="ja-JP" sz="1200" dirty="0">
                <a:solidFill>
                  <a:schemeClr val="tx1"/>
                </a:solidFill>
              </a:rPr>
              <a:t>City </a:t>
            </a:r>
            <a:r>
              <a:rPr lang="en-US" altLang="ja-JP" sz="1200" dirty="0" smtClean="0">
                <a:solidFill>
                  <a:schemeClr val="tx1"/>
                </a:solidFill>
              </a:rPr>
              <a:t>Hospital</a:t>
            </a:r>
            <a:r>
              <a:rPr lang="en-US" altLang="ja-JP" sz="1200" dirty="0">
                <a:solidFill>
                  <a:schemeClr val="tx1"/>
                </a:solidFill>
              </a:rPr>
              <a:t>, about 30-minute </a:t>
            </a:r>
            <a:r>
              <a:rPr lang="en-US" altLang="ja-JP" sz="1200" dirty="0"/>
              <a:t>drive away</a:t>
            </a:r>
            <a:r>
              <a:rPr lang="en-US" altLang="ja-JP" sz="1200" dirty="0" smtClean="0">
                <a:solidFill>
                  <a:schemeClr val="tx1"/>
                </a:solidFill>
              </a:rPr>
              <a:t>.</a:t>
            </a:r>
            <a:endParaRPr lang="en-US" altLang="ja-JP" sz="1200" dirty="0"/>
          </a:p>
          <a:p>
            <a:pPr>
              <a:lnSpc>
                <a:spcPts val="1800"/>
              </a:lnSpc>
            </a:pPr>
            <a:r>
              <a:rPr lang="en-US" altLang="ja-JP" sz="1200" dirty="0"/>
              <a:t> </a:t>
            </a:r>
            <a:endParaRPr kumimoji="1" lang="en-US" altLang="ja-JP" sz="1200" dirty="0"/>
          </a:p>
        </p:txBody>
      </p:sp>
      <p:sp>
        <p:nvSpPr>
          <p:cNvPr id="11" name="正方形/長方形 10">
            <a:extLst>
              <a:ext uri="{FF2B5EF4-FFF2-40B4-BE49-F238E27FC236}">
                <a16:creationId xmlns:a16="http://schemas.microsoft.com/office/drawing/2014/main" id="{50C4133F-10B5-458D-B100-89AE3F952951}"/>
              </a:ext>
            </a:extLst>
          </p:cNvPr>
          <p:cNvSpPr/>
          <p:nvPr/>
        </p:nvSpPr>
        <p:spPr>
          <a:xfrm>
            <a:off x="560838" y="1247006"/>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Dietary Restrictions</a:t>
            </a:r>
            <a:endParaRPr kumimoji="1" lang="ja-JP" altLang="en-US" sz="1400" b="1" dirty="0"/>
          </a:p>
        </p:txBody>
      </p:sp>
      <p:sp>
        <p:nvSpPr>
          <p:cNvPr id="3" name="正方形/長方形 2">
            <a:extLst>
              <a:ext uri="{FF2B5EF4-FFF2-40B4-BE49-F238E27FC236}">
                <a16:creationId xmlns:a16="http://schemas.microsoft.com/office/drawing/2014/main" id="{2C77D8B8-AA6A-4278-928D-9440082ADC00}"/>
              </a:ext>
            </a:extLst>
          </p:cNvPr>
          <p:cNvSpPr/>
          <p:nvPr/>
        </p:nvSpPr>
        <p:spPr>
          <a:xfrm>
            <a:off x="536774" y="654211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endParaRPr kumimoji="1" lang="ja-JP" altLang="en-US" sz="1400" dirty="0"/>
          </a:p>
        </p:txBody>
      </p:sp>
      <p:sp>
        <p:nvSpPr>
          <p:cNvPr id="4" name="正方形/長方形 3">
            <a:extLst>
              <a:ext uri="{FF2B5EF4-FFF2-40B4-BE49-F238E27FC236}">
                <a16:creationId xmlns:a16="http://schemas.microsoft.com/office/drawing/2014/main" id="{24F3B24C-C8DD-4CBF-88E8-10F1C0534F3D}"/>
              </a:ext>
            </a:extLst>
          </p:cNvPr>
          <p:cNvSpPr/>
          <p:nvPr/>
        </p:nvSpPr>
        <p:spPr>
          <a:xfrm>
            <a:off x="536774" y="5789090"/>
            <a:ext cx="5760000" cy="93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endParaRPr kumimoji="1" lang="en-US" altLang="ja-JP" sz="1200" dirty="0"/>
          </a:p>
        </p:txBody>
      </p:sp>
      <p:sp>
        <p:nvSpPr>
          <p:cNvPr id="14" name="正方形/長方形 13">
            <a:extLst>
              <a:ext uri="{FF2B5EF4-FFF2-40B4-BE49-F238E27FC236}">
                <a16:creationId xmlns:a16="http://schemas.microsoft.com/office/drawing/2014/main" id="{D941EA85-B885-4331-8856-620B2EF8993B}"/>
              </a:ext>
            </a:extLst>
          </p:cNvPr>
          <p:cNvSpPr/>
          <p:nvPr/>
        </p:nvSpPr>
        <p:spPr>
          <a:xfrm>
            <a:off x="560838" y="1497031"/>
            <a:ext cx="5760000" cy="69326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Please inform us of any food allergies or special dietary requirements and we will be happy to accommodate you. However, there is no guarantee that we will be able to accommodate all food </a:t>
            </a:r>
            <a:r>
              <a:rPr lang="en-US" altLang="ja-JP" sz="1200" dirty="0" smtClean="0"/>
              <a:t>in tolerances or special </a:t>
            </a:r>
            <a:r>
              <a:rPr lang="en-US" altLang="ja-JP" sz="1200" dirty="0"/>
              <a:t>diets. </a:t>
            </a:r>
            <a:endParaRPr kumimoji="1" lang="en-US" altLang="ja-JP" sz="1200" dirty="0"/>
          </a:p>
        </p:txBody>
      </p:sp>
      <p:sp>
        <p:nvSpPr>
          <p:cNvPr id="15" name="正方形/長方形 14">
            <a:extLst>
              <a:ext uri="{FF2B5EF4-FFF2-40B4-BE49-F238E27FC236}">
                <a16:creationId xmlns:a16="http://schemas.microsoft.com/office/drawing/2014/main" id="{25B7685C-333F-4460-AD50-B6FF4634E094}"/>
              </a:ext>
            </a:extLst>
          </p:cNvPr>
          <p:cNvSpPr/>
          <p:nvPr/>
        </p:nvSpPr>
        <p:spPr>
          <a:xfrm>
            <a:off x="549000" y="4788518"/>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altLang="ja-JP" sz="1400" b="1" dirty="0">
                <a:solidFill>
                  <a:schemeClr val="tx1"/>
                </a:solidFill>
              </a:rPr>
              <a:t>Weather Conditions </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0399712A-4BCB-4B00-903A-6DC23223527A}"/>
              </a:ext>
            </a:extLst>
          </p:cNvPr>
          <p:cNvSpPr/>
          <p:nvPr/>
        </p:nvSpPr>
        <p:spPr>
          <a:xfrm>
            <a:off x="549000" y="5078616"/>
            <a:ext cx="5771838" cy="46388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lang="en-US" altLang="ja-JP" sz="1200" dirty="0" smtClean="0"/>
              <a:t>In </a:t>
            </a:r>
            <a:r>
              <a:rPr lang="en-US" altLang="ja-JP" sz="1200" dirty="0" err="1"/>
              <a:t>Nemuro</a:t>
            </a:r>
            <a:r>
              <a:rPr lang="en-US" altLang="ja-JP" sz="1200" dirty="0"/>
              <a:t>, the summers are cool and wet, the winters are freezing and snowy, and it is windy and partly cloudy year round. Over the course of the year, the temperature typically varies from </a:t>
            </a:r>
            <a:r>
              <a:rPr lang="en-US" altLang="ja-JP" sz="1200" dirty="0" smtClean="0"/>
              <a:t>-7℃</a:t>
            </a:r>
            <a:r>
              <a:rPr lang="en-US" altLang="ja-JP" sz="1200" dirty="0"/>
              <a:t> to </a:t>
            </a:r>
            <a:r>
              <a:rPr lang="en-US" altLang="ja-JP" sz="1200" dirty="0" smtClean="0"/>
              <a:t>18</a:t>
            </a:r>
            <a:r>
              <a:rPr lang="en-US" altLang="ja-JP" sz="1200" dirty="0"/>
              <a:t> ℃ </a:t>
            </a:r>
            <a:r>
              <a:rPr lang="en-US" altLang="ja-JP" sz="1200" i="1" dirty="0" smtClean="0"/>
              <a:t>F</a:t>
            </a:r>
            <a:r>
              <a:rPr lang="en-US" altLang="ja-JP" sz="1200" dirty="0"/>
              <a:t> and is rarely below </a:t>
            </a:r>
            <a:r>
              <a:rPr lang="en-US" altLang="ja-JP" sz="1200" dirty="0" smtClean="0"/>
              <a:t>-12℃ </a:t>
            </a:r>
            <a:r>
              <a:rPr lang="en-US" altLang="ja-JP" sz="1200" i="1" dirty="0" smtClean="0"/>
              <a:t>F</a:t>
            </a:r>
            <a:r>
              <a:rPr lang="en-US" altLang="ja-JP" sz="1200" dirty="0"/>
              <a:t> or above </a:t>
            </a:r>
            <a:r>
              <a:rPr lang="en-US" altLang="ja-JP" sz="1200" i="1" dirty="0" smtClean="0"/>
              <a:t>21</a:t>
            </a:r>
            <a:r>
              <a:rPr lang="en-US" altLang="ja-JP" sz="1200" dirty="0"/>
              <a:t> ℃</a:t>
            </a:r>
            <a:endParaRPr lang="en-US" altLang="ja-JP" sz="1200" dirty="0">
              <a:solidFill>
                <a:schemeClr val="tx1"/>
              </a:solidFill>
            </a:endParaRPr>
          </a:p>
          <a:p>
            <a:pPr>
              <a:lnSpc>
                <a:spcPts val="1800"/>
              </a:lnSpc>
            </a:pPr>
            <a:endParaRPr lang="en-US" altLang="ja-JP" sz="1200" dirty="0">
              <a:solidFill>
                <a:srgbClr val="FF0000"/>
              </a:solidFill>
            </a:endParaRPr>
          </a:p>
          <a:p>
            <a:pPr>
              <a:lnSpc>
                <a:spcPts val="1800"/>
              </a:lnSpc>
            </a:pPr>
            <a:endParaRPr lang="en-US" altLang="ja-JP" sz="1200" dirty="0"/>
          </a:p>
          <a:p>
            <a:pPr>
              <a:lnSpc>
                <a:spcPts val="1800"/>
              </a:lnSpc>
            </a:pPr>
            <a:endParaRPr lang="en-US" altLang="ja-JP" sz="1200" dirty="0"/>
          </a:p>
          <a:p>
            <a:pPr>
              <a:lnSpc>
                <a:spcPts val="1800"/>
              </a:lnSpc>
            </a:pPr>
            <a:r>
              <a:rPr lang="en-US" altLang="ja-JP" sz="1200" dirty="0"/>
              <a:t> </a:t>
            </a:r>
            <a:endParaRPr kumimoji="1" lang="en-US" altLang="ja-JP" sz="1200" dirty="0"/>
          </a:p>
        </p:txBody>
      </p:sp>
      <p:graphicFrame>
        <p:nvGraphicFramePr>
          <p:cNvPr id="5" name="表 4"/>
          <p:cNvGraphicFramePr>
            <a:graphicFrameLocks noGrp="1"/>
          </p:cNvGraphicFramePr>
          <p:nvPr>
            <p:extLst/>
          </p:nvPr>
        </p:nvGraphicFramePr>
        <p:xfrm>
          <a:off x="702404" y="6088088"/>
          <a:ext cx="5229164" cy="1639792"/>
        </p:xfrm>
        <a:graphic>
          <a:graphicData uri="http://schemas.openxmlformats.org/drawingml/2006/table">
            <a:tbl>
              <a:tblPr firstRow="1" bandRow="1">
                <a:tableStyleId>{93296810-A885-4BE3-A3E7-6D5BEEA58F35}</a:tableStyleId>
              </a:tblPr>
              <a:tblGrid>
                <a:gridCol w="2710118">
                  <a:extLst>
                    <a:ext uri="{9D8B030D-6E8A-4147-A177-3AD203B41FA5}">
                      <a16:colId xmlns:a16="http://schemas.microsoft.com/office/drawing/2014/main" val="20000"/>
                    </a:ext>
                  </a:extLst>
                </a:gridCol>
                <a:gridCol w="839682">
                  <a:extLst>
                    <a:ext uri="{9D8B030D-6E8A-4147-A177-3AD203B41FA5}">
                      <a16:colId xmlns:a16="http://schemas.microsoft.com/office/drawing/2014/main" val="20002"/>
                    </a:ext>
                  </a:extLst>
                </a:gridCol>
                <a:gridCol w="839682">
                  <a:extLst>
                    <a:ext uri="{9D8B030D-6E8A-4147-A177-3AD203B41FA5}">
                      <a16:colId xmlns:a16="http://schemas.microsoft.com/office/drawing/2014/main" val="20003"/>
                    </a:ext>
                  </a:extLst>
                </a:gridCol>
                <a:gridCol w="839682">
                  <a:extLst>
                    <a:ext uri="{9D8B030D-6E8A-4147-A177-3AD203B41FA5}">
                      <a16:colId xmlns:a16="http://schemas.microsoft.com/office/drawing/2014/main" val="20004"/>
                    </a:ext>
                  </a:extLst>
                </a:gridCol>
              </a:tblGrid>
              <a:tr h="409948">
                <a:tc>
                  <a:txBody>
                    <a:bodyPr/>
                    <a:lstStyle/>
                    <a:p>
                      <a:pPr algn="ctr"/>
                      <a:endParaRPr kumimoji="1" lang="ja-JP" altLang="en-US" sz="1100" b="0" dirty="0">
                        <a:solidFill>
                          <a:schemeClr val="tx1"/>
                        </a:solidFill>
                      </a:endParaRPr>
                    </a:p>
                  </a:txBody>
                  <a:tcPr/>
                </a:tc>
                <a:tc>
                  <a:txBody>
                    <a:bodyPr/>
                    <a:lstStyle/>
                    <a:p>
                      <a:pPr algn="ctr"/>
                      <a:r>
                        <a:rPr kumimoji="1" lang="en-US" altLang="ja-JP" sz="1100" b="0" dirty="0" smtClean="0">
                          <a:solidFill>
                            <a:schemeClr val="tx1"/>
                          </a:solidFill>
                        </a:rPr>
                        <a:t>JAN</a:t>
                      </a:r>
                      <a:endParaRPr kumimoji="1" lang="ja-JP" altLang="en-US" sz="1100" b="0" dirty="0">
                        <a:solidFill>
                          <a:schemeClr val="tx1"/>
                        </a:solidFill>
                      </a:endParaRPr>
                    </a:p>
                  </a:txBody>
                  <a:tcPr/>
                </a:tc>
                <a:tc>
                  <a:txBody>
                    <a:bodyPr/>
                    <a:lstStyle/>
                    <a:p>
                      <a:pPr algn="ctr"/>
                      <a:r>
                        <a:rPr kumimoji="1" lang="en-US" altLang="ja-JP" sz="1100" b="0" dirty="0" smtClean="0">
                          <a:solidFill>
                            <a:schemeClr val="tx1"/>
                          </a:solidFill>
                        </a:rPr>
                        <a:t>FEB</a:t>
                      </a:r>
                      <a:endParaRPr kumimoji="1" lang="ja-JP" altLang="en-US" sz="1100" b="0" dirty="0">
                        <a:solidFill>
                          <a:schemeClr val="tx1"/>
                        </a:solidFill>
                      </a:endParaRPr>
                    </a:p>
                  </a:txBody>
                  <a:tcPr/>
                </a:tc>
                <a:tc>
                  <a:txBody>
                    <a:bodyPr/>
                    <a:lstStyle/>
                    <a:p>
                      <a:pPr algn="ctr"/>
                      <a:r>
                        <a:rPr kumimoji="1" lang="en-US" altLang="ja-JP" sz="1100" b="0" dirty="0" smtClean="0">
                          <a:solidFill>
                            <a:schemeClr val="tx1"/>
                          </a:solidFill>
                        </a:rPr>
                        <a:t>MAR</a:t>
                      </a:r>
                      <a:endParaRPr kumimoji="1" lang="ja-JP" altLang="en-US" sz="1100" b="0" dirty="0">
                        <a:solidFill>
                          <a:schemeClr val="tx1"/>
                        </a:solidFill>
                      </a:endParaRPr>
                    </a:p>
                  </a:txBody>
                  <a:tcPr/>
                </a:tc>
                <a:extLst>
                  <a:ext uri="{0D108BD9-81ED-4DB2-BD59-A6C34878D82A}">
                    <a16:rowId xmlns:a16="http://schemas.microsoft.com/office/drawing/2014/main" val="10000"/>
                  </a:ext>
                </a:extLst>
              </a:tr>
              <a:tr h="409948">
                <a:tc>
                  <a:txBody>
                    <a:bodyPr/>
                    <a:lstStyle/>
                    <a:p>
                      <a:r>
                        <a:rPr lang="en-US" altLang="ja-JP" sz="1100" dirty="0" smtClean="0">
                          <a:solidFill>
                            <a:schemeClr val="tx1"/>
                          </a:solidFill>
                        </a:rPr>
                        <a:t>Average temperature (°C)</a:t>
                      </a:r>
                      <a:endParaRPr kumimoji="1" lang="ja-JP" altLang="en-US" sz="1100" dirty="0"/>
                    </a:p>
                  </a:txBody>
                  <a:tcPr/>
                </a:tc>
                <a:tc>
                  <a:txBody>
                    <a:bodyPr/>
                    <a:lstStyle/>
                    <a:p>
                      <a:pPr algn="ctr"/>
                      <a:r>
                        <a:rPr lang="en-US" altLang="ja-JP" dirty="0" smtClean="0"/>
                        <a:t>-2</a:t>
                      </a:r>
                      <a:endParaRPr lang="ja-JP" altLang="en-US" dirty="0"/>
                    </a:p>
                  </a:txBody>
                  <a:tcPr/>
                </a:tc>
                <a:tc>
                  <a:txBody>
                    <a:bodyPr/>
                    <a:lstStyle/>
                    <a:p>
                      <a:pPr algn="ctr"/>
                      <a:r>
                        <a:rPr lang="en-US" altLang="ja-JP" dirty="0" smtClean="0"/>
                        <a:t>-3</a:t>
                      </a:r>
                      <a:endParaRPr lang="ja-JP" altLang="en-US" dirty="0"/>
                    </a:p>
                  </a:txBody>
                  <a:tcPr/>
                </a:tc>
                <a:tc>
                  <a:txBody>
                    <a:bodyPr/>
                    <a:lstStyle/>
                    <a:p>
                      <a:pPr algn="ctr"/>
                      <a:r>
                        <a:rPr lang="en-US" altLang="ja-JP" dirty="0" smtClean="0"/>
                        <a:t>-0.5</a:t>
                      </a:r>
                      <a:endParaRPr lang="ja-JP" altLang="en-US" dirty="0"/>
                    </a:p>
                  </a:txBody>
                  <a:tcPr/>
                </a:tc>
                <a:extLst>
                  <a:ext uri="{0D108BD9-81ED-4DB2-BD59-A6C34878D82A}">
                    <a16:rowId xmlns:a16="http://schemas.microsoft.com/office/drawing/2014/main" val="10001"/>
                  </a:ext>
                </a:extLst>
              </a:tr>
              <a:tr h="409948">
                <a:tc>
                  <a:txBody>
                    <a:bodyPr/>
                    <a:lstStyle/>
                    <a:p>
                      <a:r>
                        <a:rPr lang="en-US" altLang="ja-JP" sz="1100" dirty="0" smtClean="0">
                          <a:solidFill>
                            <a:schemeClr val="tx1"/>
                          </a:solidFill>
                        </a:rPr>
                        <a:t>Average low temperature (°C)</a:t>
                      </a:r>
                      <a:endParaRPr kumimoji="1" lang="ja-JP" altLang="en-US" sz="1100" dirty="0"/>
                    </a:p>
                  </a:txBody>
                  <a:tcPr/>
                </a:tc>
                <a:tc>
                  <a:txBody>
                    <a:bodyPr/>
                    <a:lstStyle/>
                    <a:p>
                      <a:pPr algn="ctr"/>
                      <a:r>
                        <a:rPr lang="en-US" altLang="ja-JP" dirty="0" smtClean="0"/>
                        <a:t>-6</a:t>
                      </a:r>
                      <a:endParaRPr lang="ja-JP" altLang="en-US" dirty="0"/>
                    </a:p>
                  </a:txBody>
                  <a:tcPr/>
                </a:tc>
                <a:tc>
                  <a:txBody>
                    <a:bodyPr/>
                    <a:lstStyle/>
                    <a:p>
                      <a:pPr algn="ctr"/>
                      <a:r>
                        <a:rPr lang="en-US" altLang="ja-JP" dirty="0" smtClean="0"/>
                        <a:t>-6</a:t>
                      </a:r>
                      <a:endParaRPr lang="ja-JP" altLang="en-US" dirty="0"/>
                    </a:p>
                  </a:txBody>
                  <a:tcPr/>
                </a:tc>
                <a:tc>
                  <a:txBody>
                    <a:bodyPr/>
                    <a:lstStyle/>
                    <a:p>
                      <a:pPr algn="ctr"/>
                      <a:r>
                        <a:rPr lang="en-US" altLang="ja-JP" dirty="0" smtClean="0"/>
                        <a:t>-2.7</a:t>
                      </a:r>
                      <a:endParaRPr lang="ja-JP" altLang="en-US" dirty="0"/>
                    </a:p>
                  </a:txBody>
                  <a:tcPr/>
                </a:tc>
                <a:extLst>
                  <a:ext uri="{0D108BD9-81ED-4DB2-BD59-A6C34878D82A}">
                    <a16:rowId xmlns:a16="http://schemas.microsoft.com/office/drawing/2014/main" val="10002"/>
                  </a:ext>
                </a:extLst>
              </a:tr>
              <a:tr h="409948">
                <a:tc>
                  <a:txBody>
                    <a:bodyPr/>
                    <a:lstStyle/>
                    <a:p>
                      <a:r>
                        <a:rPr lang="en-US" altLang="ja-JP" sz="1100" dirty="0" smtClean="0">
                          <a:solidFill>
                            <a:schemeClr val="tx1"/>
                          </a:solidFill>
                        </a:rPr>
                        <a:t>Average high temperature (°C)</a:t>
                      </a:r>
                      <a:endParaRPr kumimoji="1" lang="ja-JP" altLang="en-US" sz="1100" dirty="0"/>
                    </a:p>
                  </a:txBody>
                  <a:tcPr/>
                </a:tc>
                <a:tc>
                  <a:txBody>
                    <a:bodyPr/>
                    <a:lstStyle/>
                    <a:p>
                      <a:pPr algn="ctr"/>
                      <a:r>
                        <a:rPr lang="en-US" altLang="ja-JP" dirty="0" smtClean="0"/>
                        <a:t>0.5</a:t>
                      </a:r>
                      <a:endParaRPr lang="ja-JP" altLang="en-US" dirty="0"/>
                    </a:p>
                  </a:txBody>
                  <a:tcPr/>
                </a:tc>
                <a:tc>
                  <a:txBody>
                    <a:bodyPr/>
                    <a:lstStyle/>
                    <a:p>
                      <a:pPr algn="ctr"/>
                      <a:r>
                        <a:rPr lang="en-US" altLang="ja-JP" dirty="0" smtClean="0"/>
                        <a:t>-0</a:t>
                      </a:r>
                      <a:endParaRPr lang="ja-JP" altLang="en-US" dirty="0"/>
                    </a:p>
                  </a:txBody>
                  <a:tcPr/>
                </a:tc>
                <a:tc>
                  <a:txBody>
                    <a:bodyPr/>
                    <a:lstStyle/>
                    <a:p>
                      <a:pPr algn="ctr"/>
                      <a:r>
                        <a:rPr lang="en-US" altLang="ja-JP" dirty="0" smtClean="0"/>
                        <a:t>1.6</a:t>
                      </a:r>
                      <a:endParaRPr lang="ja-JP" altLang="en-US" dirty="0"/>
                    </a:p>
                  </a:txBody>
                  <a:tcPr/>
                </a:tc>
                <a:extLst>
                  <a:ext uri="{0D108BD9-81ED-4DB2-BD59-A6C34878D82A}">
                    <a16:rowId xmlns:a16="http://schemas.microsoft.com/office/drawing/2014/main" val="10003"/>
                  </a:ext>
                </a:extLst>
              </a:tr>
            </a:tbl>
          </a:graphicData>
        </a:graphic>
      </p:graphicFrame>
      <p:sp>
        <p:nvSpPr>
          <p:cNvPr id="18" name="テキスト ボックス 17">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347179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8821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Reservation &amp; Cancellation Policy</a:t>
            </a:r>
            <a:endParaRPr kumimoji="1" lang="ja-JP" altLang="en-US" sz="2400" dirty="0"/>
          </a:p>
        </p:txBody>
      </p:sp>
      <p:sp>
        <p:nvSpPr>
          <p:cNvPr id="9" name="正方形/長方形 8">
            <a:extLst>
              <a:ext uri="{FF2B5EF4-FFF2-40B4-BE49-F238E27FC236}">
                <a16:creationId xmlns:a16="http://schemas.microsoft.com/office/drawing/2014/main" id="{AE243CD9-0137-4C16-BC0E-6B0F0654B8AA}"/>
              </a:ext>
            </a:extLst>
          </p:cNvPr>
          <p:cNvSpPr/>
          <p:nvPr/>
        </p:nvSpPr>
        <p:spPr>
          <a:xfrm>
            <a:off x="536774" y="242307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Cancellation</a:t>
            </a:r>
            <a:endParaRPr kumimoji="1" lang="ja-JP" altLang="en-US" sz="1400" b="1" dirty="0"/>
          </a:p>
        </p:txBody>
      </p:sp>
      <p:sp>
        <p:nvSpPr>
          <p:cNvPr id="3" name="正方形/長方形 2">
            <a:extLst>
              <a:ext uri="{FF2B5EF4-FFF2-40B4-BE49-F238E27FC236}">
                <a16:creationId xmlns:a16="http://schemas.microsoft.com/office/drawing/2014/main" id="{5F36B644-5407-4163-8759-D0A8A9FC5998}"/>
              </a:ext>
            </a:extLst>
          </p:cNvPr>
          <p:cNvSpPr/>
          <p:nvPr/>
        </p:nvSpPr>
        <p:spPr>
          <a:xfrm>
            <a:off x="536774" y="3180220"/>
            <a:ext cx="5760000" cy="86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50000"/>
              </a:lnSpc>
            </a:pPr>
            <a:endParaRPr kumimoji="1" lang="en-US" altLang="ja-JP" sz="1200" dirty="0"/>
          </a:p>
        </p:txBody>
      </p:sp>
      <p:sp>
        <p:nvSpPr>
          <p:cNvPr id="5" name="正方形/長方形 4">
            <a:extLst>
              <a:ext uri="{FF2B5EF4-FFF2-40B4-BE49-F238E27FC236}">
                <a16:creationId xmlns:a16="http://schemas.microsoft.com/office/drawing/2014/main" id="{65F2FC84-9918-497C-99B0-2A4B584D080E}"/>
              </a:ext>
            </a:extLst>
          </p:cNvPr>
          <p:cNvSpPr/>
          <p:nvPr/>
        </p:nvSpPr>
        <p:spPr>
          <a:xfrm>
            <a:off x="536774" y="121020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Payment Methods</a:t>
            </a:r>
            <a:endParaRPr kumimoji="1" lang="ja-JP" altLang="en-US" sz="1400" b="1" dirty="0"/>
          </a:p>
        </p:txBody>
      </p:sp>
      <p:graphicFrame>
        <p:nvGraphicFramePr>
          <p:cNvPr id="13" name="表 12"/>
          <p:cNvGraphicFramePr>
            <a:graphicFrameLocks noGrp="1"/>
          </p:cNvGraphicFramePr>
          <p:nvPr>
            <p:extLst/>
          </p:nvPr>
        </p:nvGraphicFramePr>
        <p:xfrm>
          <a:off x="549000" y="2895063"/>
          <a:ext cx="5735025" cy="2261746"/>
        </p:xfrm>
        <a:graphic>
          <a:graphicData uri="http://schemas.openxmlformats.org/drawingml/2006/table">
            <a:tbl>
              <a:tblPr/>
              <a:tblGrid>
                <a:gridCol w="3767819">
                  <a:extLst>
                    <a:ext uri="{9D8B030D-6E8A-4147-A177-3AD203B41FA5}">
                      <a16:colId xmlns:a16="http://schemas.microsoft.com/office/drawing/2014/main" val="20000"/>
                    </a:ext>
                  </a:extLst>
                </a:gridCol>
                <a:gridCol w="1967206">
                  <a:extLst>
                    <a:ext uri="{9D8B030D-6E8A-4147-A177-3AD203B41FA5}">
                      <a16:colId xmlns:a16="http://schemas.microsoft.com/office/drawing/2014/main" val="20001"/>
                    </a:ext>
                  </a:extLst>
                </a:gridCol>
              </a:tblGrid>
              <a:tr h="295751">
                <a:tc>
                  <a:txBody>
                    <a:bodyPr/>
                    <a:lstStyle/>
                    <a:p>
                      <a:pPr algn="ctr"/>
                      <a:r>
                        <a:rPr lang="en-US" sz="1300" b="0" u="sng" dirty="0">
                          <a:effectLst/>
                        </a:rPr>
                        <a:t>Cancellation</a:t>
                      </a:r>
                      <a:r>
                        <a:rPr lang="en-US" sz="1300" b="0" u="sng" baseline="0" dirty="0">
                          <a:effectLst/>
                        </a:rPr>
                        <a:t> </a:t>
                      </a:r>
                      <a:r>
                        <a:rPr lang="en-US" sz="1300" b="0" u="sng" baseline="0" dirty="0" smtClean="0">
                          <a:effectLst/>
                        </a:rPr>
                        <a:t>date</a:t>
                      </a:r>
                      <a:endParaRPr lang="en-US" sz="1300" b="0" u="sng"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u="sng" dirty="0">
                          <a:effectLst/>
                        </a:rPr>
                        <a:t>Cancellation charge</a:t>
                      </a: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751">
                <a:tc>
                  <a:txBody>
                    <a:bodyPr/>
                    <a:lstStyle/>
                    <a:p>
                      <a:r>
                        <a:rPr lang="en-US" sz="1300" dirty="0">
                          <a:effectLst/>
                        </a:rPr>
                        <a:t>21</a:t>
                      </a:r>
                      <a:r>
                        <a:rPr lang="en-US" sz="1300" baseline="0" dirty="0">
                          <a:effectLst/>
                        </a:rPr>
                        <a:t> or more days prior to the starting day of the tour</a:t>
                      </a:r>
                      <a:endParaRPr lang="en-US"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effectLst/>
                        </a:rPr>
                        <a:t>Free</a:t>
                      </a: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5751">
                <a:tc>
                  <a:txBody>
                    <a:bodyPr/>
                    <a:lstStyle/>
                    <a:p>
                      <a:r>
                        <a:rPr lang="en-US" sz="1300" dirty="0">
                          <a:effectLst/>
                        </a:rPr>
                        <a:t>20 to 8 days </a:t>
                      </a:r>
                      <a:r>
                        <a:rPr lang="en-US" altLang="ja-JP" sz="1300" baseline="0" dirty="0">
                          <a:effectLst/>
                        </a:rPr>
                        <a:t>prior to the starting day of the tour</a:t>
                      </a:r>
                      <a:endParaRPr lang="en-US"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effectLst/>
                        </a:rPr>
                        <a:t>20% </a:t>
                      </a:r>
                      <a:r>
                        <a:rPr lang="en-US" altLang="ja-JP" sz="1300" dirty="0">
                          <a:effectLst/>
                        </a:rPr>
                        <a:t>of</a:t>
                      </a:r>
                      <a:r>
                        <a:rPr lang="en-US" altLang="ja-JP" sz="1300" baseline="0" dirty="0">
                          <a:effectLst/>
                        </a:rPr>
                        <a:t> the Tour Fare</a:t>
                      </a:r>
                      <a:endParaRPr lang="en-US" altLang="ja-JP"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5751">
                <a:tc>
                  <a:txBody>
                    <a:bodyPr/>
                    <a:lstStyle/>
                    <a:p>
                      <a:r>
                        <a:rPr lang="en-US" sz="1300" dirty="0">
                          <a:effectLst/>
                        </a:rPr>
                        <a:t>7 to 2 days </a:t>
                      </a:r>
                      <a:r>
                        <a:rPr lang="en-US" altLang="ja-JP" sz="1300" baseline="0" dirty="0">
                          <a:effectLst/>
                        </a:rPr>
                        <a:t>prior to the starting day of the tour</a:t>
                      </a:r>
                      <a:endParaRPr lang="en-US"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ja-JP" sz="1300" dirty="0">
                          <a:effectLst/>
                        </a:rPr>
                        <a:t>30% of</a:t>
                      </a:r>
                      <a:r>
                        <a:rPr lang="en-US" altLang="ja-JP" sz="1300" baseline="0" dirty="0">
                          <a:effectLst/>
                        </a:rPr>
                        <a:t> the Tour Fare</a:t>
                      </a:r>
                      <a:endParaRPr lang="en-US" altLang="ja-JP"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5751">
                <a:tc>
                  <a:txBody>
                    <a:bodyPr/>
                    <a:lstStyle/>
                    <a:p>
                      <a:r>
                        <a:rPr lang="en-US" sz="1300" dirty="0">
                          <a:effectLst/>
                        </a:rPr>
                        <a:t>1 day </a:t>
                      </a:r>
                      <a:r>
                        <a:rPr lang="en-US" altLang="ja-JP" sz="1300" baseline="0" dirty="0">
                          <a:effectLst/>
                        </a:rPr>
                        <a:t>prior to the starting day of the tour</a:t>
                      </a:r>
                      <a:endParaRPr lang="en-US"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ja-JP" sz="1300" dirty="0">
                          <a:effectLst/>
                        </a:rPr>
                        <a:t>40% of</a:t>
                      </a:r>
                      <a:r>
                        <a:rPr lang="en-US" altLang="ja-JP" sz="1300" baseline="0" dirty="0">
                          <a:effectLst/>
                        </a:rPr>
                        <a:t> the Tour Fare</a:t>
                      </a:r>
                      <a:endParaRPr lang="en-US" altLang="ja-JP"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5751">
                <a:tc>
                  <a:txBody>
                    <a:bodyPr/>
                    <a:lstStyle/>
                    <a:p>
                      <a:r>
                        <a:rPr lang="en-US" sz="1300" dirty="0">
                          <a:effectLst/>
                        </a:rPr>
                        <a:t>On the date of departure</a:t>
                      </a: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ja-JP" sz="1300" dirty="0">
                          <a:effectLst/>
                        </a:rPr>
                        <a:t>50% of</a:t>
                      </a:r>
                      <a:r>
                        <a:rPr lang="en-US" altLang="ja-JP" sz="1300" baseline="0" dirty="0">
                          <a:effectLst/>
                        </a:rPr>
                        <a:t> the Tour Fare</a:t>
                      </a:r>
                      <a:endParaRPr lang="en-US" altLang="ja-JP"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5751">
                <a:tc>
                  <a:txBody>
                    <a:bodyPr/>
                    <a:lstStyle/>
                    <a:p>
                      <a:r>
                        <a:rPr lang="en-US" sz="1300" dirty="0">
                          <a:effectLst/>
                        </a:rPr>
                        <a:t>Cancelled after the start of the tour </a:t>
                      </a:r>
                    </a:p>
                    <a:p>
                      <a:r>
                        <a:rPr lang="en-US" sz="1300" dirty="0">
                          <a:effectLst/>
                        </a:rPr>
                        <a:t>Failure</a:t>
                      </a:r>
                      <a:r>
                        <a:rPr lang="en-US" sz="1300" baseline="0" dirty="0">
                          <a:effectLst/>
                        </a:rPr>
                        <a:t> to show without notice</a:t>
                      </a:r>
                      <a:endParaRPr lang="en-US"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dirty="0">
                          <a:effectLst/>
                        </a:rPr>
                        <a:t>100% </a:t>
                      </a:r>
                      <a:r>
                        <a:rPr lang="en-US" altLang="ja-JP" sz="1300" dirty="0">
                          <a:effectLst/>
                        </a:rPr>
                        <a:t>of</a:t>
                      </a:r>
                      <a:r>
                        <a:rPr lang="en-US" altLang="ja-JP" sz="1300" baseline="0" dirty="0">
                          <a:effectLst/>
                        </a:rPr>
                        <a:t> the Tour Fare</a:t>
                      </a:r>
                      <a:endParaRPr lang="en-US" altLang="ja-JP" sz="1300" dirty="0">
                        <a:effectLst/>
                      </a:endParaRPr>
                    </a:p>
                  </a:txBody>
                  <a:tcPr marL="91000" marR="91000" marT="45500" marB="45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 name="正方形/長方形 14"/>
          <p:cNvSpPr/>
          <p:nvPr/>
        </p:nvSpPr>
        <p:spPr>
          <a:xfrm>
            <a:off x="549000" y="5317022"/>
            <a:ext cx="5772226" cy="1015663"/>
          </a:xfrm>
          <a:prstGeom prst="rect">
            <a:avLst/>
          </a:prstGeom>
        </p:spPr>
        <p:txBody>
          <a:bodyPr wrap="square">
            <a:spAutoFit/>
          </a:bodyPr>
          <a:lstStyle/>
          <a:p>
            <a:r>
              <a:rPr lang="en-US" altLang="ja-JP" sz="1200" dirty="0">
                <a:solidFill>
                  <a:srgbClr val="1E1E1E"/>
                </a:solidFill>
                <a:cs typeface="Calibri" panose="020F0502020204030204" pitchFamily="34" charset="0"/>
              </a:rPr>
              <a:t>*Refund process may take up to 1 to 2 months depending on when the refund request is received, and the closing date and refund processing procedure conditions of the applicable credit card company. </a:t>
            </a:r>
            <a:r>
              <a:rPr lang="en-US" altLang="ja-JP" sz="1200" dirty="0" smtClean="0">
                <a:solidFill>
                  <a:srgbClr val="1E1E1E"/>
                </a:solidFill>
                <a:cs typeface="Calibri" panose="020F0502020204030204" pitchFamily="34" charset="0"/>
              </a:rPr>
              <a:t>It </a:t>
            </a:r>
            <a:r>
              <a:rPr lang="en-US" altLang="ja-JP" sz="1200" dirty="0">
                <a:solidFill>
                  <a:srgbClr val="1E1E1E"/>
                </a:solidFill>
                <a:cs typeface="Calibri" panose="020F0502020204030204" pitchFamily="34" charset="0"/>
              </a:rPr>
              <a:t>will be credited to your credit card when the time you purchased the package.</a:t>
            </a:r>
          </a:p>
          <a:p>
            <a:endParaRPr lang="en-US" altLang="ja-JP" sz="1200" dirty="0">
              <a:solidFill>
                <a:srgbClr val="1E1E1E"/>
              </a:solidFill>
              <a:latin typeface="Calibri" panose="020F0502020204030204" pitchFamily="34" charset="0"/>
              <a:cs typeface="Calibri" panose="020F0502020204030204" pitchFamily="34" charset="0"/>
            </a:endParaRPr>
          </a:p>
        </p:txBody>
      </p:sp>
      <p:sp>
        <p:nvSpPr>
          <p:cNvPr id="4" name="正方形/長方形 3"/>
          <p:cNvSpPr/>
          <p:nvPr/>
        </p:nvSpPr>
        <p:spPr>
          <a:xfrm>
            <a:off x="536774" y="1554820"/>
            <a:ext cx="5760000" cy="461665"/>
          </a:xfrm>
          <a:prstGeom prst="rect">
            <a:avLst/>
          </a:prstGeom>
        </p:spPr>
        <p:txBody>
          <a:bodyPr wrap="square">
            <a:spAutoFit/>
          </a:bodyPr>
          <a:lstStyle/>
          <a:p>
            <a:r>
              <a:rPr lang="en-US" altLang="ja-JP" sz="1200" dirty="0">
                <a:latin typeface="Calibri" panose="020F0502020204030204" pitchFamily="34" charset="0"/>
                <a:cs typeface="Calibri" panose="020F0502020204030204" pitchFamily="34" charset="0"/>
              </a:rPr>
              <a:t>Once booking is confirmed, we will inform you the payment procedure by </a:t>
            </a:r>
            <a:r>
              <a:rPr lang="en-US" altLang="ja-JP" sz="1200" dirty="0" smtClean="0">
                <a:latin typeface="Calibri" panose="020F0502020204030204" pitchFamily="34" charset="0"/>
                <a:cs typeface="Calibri" panose="020F0502020204030204" pitchFamily="34" charset="0"/>
              </a:rPr>
              <a:t>email</a:t>
            </a:r>
            <a:r>
              <a:rPr lang="en-US" altLang="ja-JP" sz="1200" dirty="0">
                <a:latin typeface="Calibri" panose="020F0502020204030204" pitchFamily="34" charset="0"/>
                <a:cs typeface="Calibri" panose="020F0502020204030204" pitchFamily="34" charset="0"/>
              </a:rPr>
              <a:t>. </a:t>
            </a:r>
            <a:r>
              <a:rPr lang="en-US" altLang="ja-JP" sz="1200" dirty="0" smtClean="0">
                <a:latin typeface="Calibri" panose="020F0502020204030204" pitchFamily="34" charset="0"/>
                <a:cs typeface="Calibri" panose="020F0502020204030204" pitchFamily="34" charset="0"/>
              </a:rPr>
              <a:t>You </a:t>
            </a:r>
            <a:r>
              <a:rPr lang="en-US" altLang="ja-JP" sz="1200" dirty="0">
                <a:latin typeface="Calibri" panose="020F0502020204030204" pitchFamily="34" charset="0"/>
                <a:cs typeface="Calibri" panose="020F0502020204030204" pitchFamily="34" charset="0"/>
              </a:rPr>
              <a:t>can settle the payment by credit card (“Visa” or “Master”).</a:t>
            </a:r>
            <a:endParaRPr lang="ja-JP" altLang="en-US" sz="1200"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13347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8821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Reservation &amp; Cancellation Policy</a:t>
            </a:r>
            <a:endParaRPr kumimoji="1" lang="ja-JP" altLang="en-US" sz="2400" dirty="0"/>
          </a:p>
        </p:txBody>
      </p:sp>
      <p:sp>
        <p:nvSpPr>
          <p:cNvPr id="3" name="正方形/長方形 2">
            <a:extLst>
              <a:ext uri="{FF2B5EF4-FFF2-40B4-BE49-F238E27FC236}">
                <a16:creationId xmlns:a16="http://schemas.microsoft.com/office/drawing/2014/main" id="{5F36B644-5407-4163-8759-D0A8A9FC5998}"/>
              </a:ext>
            </a:extLst>
          </p:cNvPr>
          <p:cNvSpPr/>
          <p:nvPr/>
        </p:nvSpPr>
        <p:spPr>
          <a:xfrm>
            <a:off x="536774" y="3180220"/>
            <a:ext cx="5760000" cy="86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50000"/>
              </a:lnSpc>
            </a:pPr>
            <a:endParaRPr kumimoji="1" lang="en-US" altLang="ja-JP" sz="1200" dirty="0"/>
          </a:p>
        </p:txBody>
      </p:sp>
      <p:sp>
        <p:nvSpPr>
          <p:cNvPr id="11" name="正方形/長方形 10">
            <a:extLst>
              <a:ext uri="{FF2B5EF4-FFF2-40B4-BE49-F238E27FC236}">
                <a16:creationId xmlns:a16="http://schemas.microsoft.com/office/drawing/2014/main" id="{30B0DB75-1DB7-49F2-A4B8-7648C96DD90F}"/>
              </a:ext>
            </a:extLst>
          </p:cNvPr>
          <p:cNvSpPr/>
          <p:nvPr/>
        </p:nvSpPr>
        <p:spPr>
          <a:xfrm>
            <a:off x="556387" y="717976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Tour Operator / Contact</a:t>
            </a:r>
            <a:endParaRPr kumimoji="1" lang="ja-JP" altLang="en-US" sz="1400" b="1" dirty="0"/>
          </a:p>
        </p:txBody>
      </p:sp>
      <p:sp>
        <p:nvSpPr>
          <p:cNvPr id="28" name="正方形/長方形 27">
            <a:extLst>
              <a:ext uri="{FF2B5EF4-FFF2-40B4-BE49-F238E27FC236}">
                <a16:creationId xmlns:a16="http://schemas.microsoft.com/office/drawing/2014/main" id="{C3226D8A-1689-4154-A685-314A990547F8}"/>
              </a:ext>
            </a:extLst>
          </p:cNvPr>
          <p:cNvSpPr/>
          <p:nvPr/>
        </p:nvSpPr>
        <p:spPr>
          <a:xfrm>
            <a:off x="538727" y="1241261"/>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Disclaimer</a:t>
            </a:r>
            <a:endParaRPr kumimoji="1" lang="ja-JP" altLang="en-US" sz="1400" b="1" dirty="0"/>
          </a:p>
        </p:txBody>
      </p:sp>
      <p:sp>
        <p:nvSpPr>
          <p:cNvPr id="23" name="正方形/長方形 22">
            <a:extLst>
              <a:ext uri="{FF2B5EF4-FFF2-40B4-BE49-F238E27FC236}">
                <a16:creationId xmlns:a16="http://schemas.microsoft.com/office/drawing/2014/main" id="{9EE24AF0-7957-4A3D-96AF-3327E389E2AF}"/>
              </a:ext>
            </a:extLst>
          </p:cNvPr>
          <p:cNvSpPr/>
          <p:nvPr/>
        </p:nvSpPr>
        <p:spPr>
          <a:xfrm>
            <a:off x="549000" y="7487905"/>
            <a:ext cx="5760000" cy="756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lang="en-US" altLang="ja-JP" sz="1200" u="sng" dirty="0"/>
              <a:t>ANA X Inc</a:t>
            </a:r>
            <a:r>
              <a:rPr lang="en-US" altLang="ja-JP" sz="1200" u="sng" dirty="0" smtClean="0"/>
              <a:t>.</a:t>
            </a:r>
            <a:endParaRPr kumimoji="1" lang="en-US" altLang="ja-JP" sz="1200" u="sng" dirty="0"/>
          </a:p>
          <a:p>
            <a:pPr>
              <a:lnSpc>
                <a:spcPts val="1800"/>
              </a:lnSpc>
            </a:pPr>
            <a:r>
              <a:rPr lang="en-US" altLang="ja-JP" sz="1200" dirty="0"/>
              <a:t>Address :Front Place </a:t>
            </a:r>
            <a:r>
              <a:rPr lang="en-US" altLang="ja-JP" sz="1200" dirty="0" err="1"/>
              <a:t>Nihonbashi</a:t>
            </a:r>
            <a:r>
              <a:rPr lang="en-US" altLang="ja-JP" sz="1200" dirty="0"/>
              <a:t>, 2-14-1, </a:t>
            </a:r>
            <a:r>
              <a:rPr lang="en-US" altLang="ja-JP" sz="1200" dirty="0" err="1"/>
              <a:t>Nihonbashi</a:t>
            </a:r>
            <a:r>
              <a:rPr lang="en-US" altLang="ja-JP" sz="1200" dirty="0"/>
              <a:t>, Tokyo 103-0027, Japan</a:t>
            </a:r>
          </a:p>
          <a:p>
            <a:pPr>
              <a:lnSpc>
                <a:spcPts val="1800"/>
              </a:lnSpc>
            </a:pPr>
            <a:r>
              <a:rPr kumimoji="1" lang="en-US" altLang="ja-JP" sz="1200" dirty="0"/>
              <a:t>Contact: inb03@ana-x.co.jp</a:t>
            </a:r>
            <a:endParaRPr kumimoji="1" lang="en-US" altLang="ja-JP" sz="1200" dirty="0">
              <a:solidFill>
                <a:schemeClr val="tx1"/>
              </a:solidFill>
            </a:endParaRPr>
          </a:p>
          <a:p>
            <a:pPr>
              <a:lnSpc>
                <a:spcPts val="1800"/>
              </a:lnSpc>
            </a:pPr>
            <a:endParaRPr kumimoji="1" lang="en-US" altLang="ja-JP" sz="1200" dirty="0"/>
          </a:p>
        </p:txBody>
      </p:sp>
      <p:sp>
        <p:nvSpPr>
          <p:cNvPr id="20" name="正方形/長方形 19">
            <a:extLst>
              <a:ext uri="{FF2B5EF4-FFF2-40B4-BE49-F238E27FC236}">
                <a16:creationId xmlns:a16="http://schemas.microsoft.com/office/drawing/2014/main" id="{46434573-0357-4F8F-9611-6CB07DAD4111}"/>
              </a:ext>
            </a:extLst>
          </p:cNvPr>
          <p:cNvSpPr/>
          <p:nvPr/>
        </p:nvSpPr>
        <p:spPr>
          <a:xfrm>
            <a:off x="536774" y="1526495"/>
            <a:ext cx="5772226" cy="572414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solidFill>
                  <a:schemeClr val="tx1"/>
                </a:solidFill>
              </a:rPr>
              <a:t>ANA X reserves the right to change these guidelines and disclaimers at any time.</a:t>
            </a:r>
          </a:p>
          <a:p>
            <a:pPr>
              <a:lnSpc>
                <a:spcPts val="1000"/>
              </a:lnSpc>
            </a:pPr>
            <a:endParaRPr lang="en-US" altLang="ja-JP" sz="1200" dirty="0">
              <a:solidFill>
                <a:schemeClr val="tx1"/>
              </a:solidFill>
            </a:endParaRPr>
          </a:p>
          <a:p>
            <a:r>
              <a:rPr lang="en-US" altLang="ja-JP" sz="1200" dirty="0">
                <a:solidFill>
                  <a:schemeClr val="tx1"/>
                </a:solidFill>
              </a:rPr>
              <a:t>• You specifically acknowledge that ANA </a:t>
            </a:r>
            <a:r>
              <a:rPr lang="en-US" altLang="ja-JP" sz="1200" dirty="0" smtClean="0">
                <a:solidFill>
                  <a:schemeClr val="tx1"/>
                </a:solidFill>
              </a:rPr>
              <a:t>X is </a:t>
            </a:r>
            <a:r>
              <a:rPr lang="en-US" altLang="ja-JP" sz="1200" dirty="0">
                <a:solidFill>
                  <a:schemeClr val="tx1"/>
                </a:solidFill>
              </a:rPr>
              <a:t>not liable for defamatory, offensive, infringing or illegal materials of any third party, and </a:t>
            </a:r>
            <a:r>
              <a:rPr lang="en-US" altLang="ja-JP" sz="1200" dirty="0" smtClean="0">
                <a:solidFill>
                  <a:schemeClr val="tx1"/>
                </a:solidFill>
              </a:rPr>
              <a:t>ANA X </a:t>
            </a:r>
            <a:r>
              <a:rPr lang="en-US" altLang="ja-JP" sz="1200" dirty="0">
                <a:solidFill>
                  <a:schemeClr val="tx1"/>
                </a:solidFill>
              </a:rPr>
              <a:t>reserves the right to remove such materials without liability.</a:t>
            </a:r>
          </a:p>
          <a:p>
            <a:pPr>
              <a:lnSpc>
                <a:spcPts val="1000"/>
              </a:lnSpc>
            </a:pPr>
            <a:endParaRPr lang="en-US" altLang="ja-JP" sz="1200" dirty="0">
              <a:solidFill>
                <a:schemeClr val="tx1"/>
              </a:solidFill>
            </a:endParaRPr>
          </a:p>
          <a:p>
            <a:r>
              <a:rPr lang="en-US" altLang="ja-JP" sz="1200" dirty="0">
                <a:solidFill>
                  <a:schemeClr val="tx1"/>
                </a:solidFill>
              </a:rPr>
              <a:t>• In performing its obligations under the terms of its tour contract, should  ANA </a:t>
            </a:r>
            <a:r>
              <a:rPr lang="en-US" altLang="ja-JP" sz="1200" dirty="0" smtClean="0">
                <a:solidFill>
                  <a:schemeClr val="tx1"/>
                </a:solidFill>
              </a:rPr>
              <a:t>X </a:t>
            </a:r>
            <a:r>
              <a:rPr lang="en-US" altLang="ja-JP" sz="1200" dirty="0">
                <a:solidFill>
                  <a:schemeClr val="tx1"/>
                </a:solidFill>
              </a:rPr>
              <a:t>cause damage to the customer through willful negligence or fault, </a:t>
            </a:r>
            <a:r>
              <a:rPr lang="en-US" altLang="ja-JP" sz="1200" dirty="0" smtClean="0">
                <a:solidFill>
                  <a:schemeClr val="tx1"/>
                </a:solidFill>
              </a:rPr>
              <a:t>ANA X </a:t>
            </a:r>
            <a:r>
              <a:rPr lang="en-US" altLang="ja-JP" sz="1200" dirty="0">
                <a:solidFill>
                  <a:schemeClr val="tx1"/>
                </a:solidFill>
              </a:rPr>
              <a:t>shall be liable for such damages. However, this only applies if the damage report is made within 2 years reckoned from the day following the occurrence of the damage.</a:t>
            </a:r>
          </a:p>
          <a:p>
            <a:pPr>
              <a:lnSpc>
                <a:spcPts val="1000"/>
              </a:lnSpc>
            </a:pPr>
            <a:endParaRPr lang="en-US" altLang="ja-JP" sz="1200" dirty="0">
              <a:solidFill>
                <a:schemeClr val="tx1"/>
              </a:solidFill>
            </a:endParaRPr>
          </a:p>
          <a:p>
            <a:r>
              <a:rPr lang="en-US" altLang="ja-JP" sz="1200" dirty="0">
                <a:solidFill>
                  <a:schemeClr val="tx1"/>
                </a:solidFill>
              </a:rPr>
              <a:t>• </a:t>
            </a:r>
            <a:r>
              <a:rPr lang="en-US" altLang="ja-JP" sz="1200" dirty="0" smtClean="0">
                <a:solidFill>
                  <a:schemeClr val="tx1"/>
                </a:solidFill>
              </a:rPr>
              <a:t>ANA X </a:t>
            </a:r>
            <a:r>
              <a:rPr lang="en-US" altLang="ja-JP" sz="1200" dirty="0">
                <a:solidFill>
                  <a:schemeClr val="tx1"/>
                </a:solidFill>
              </a:rPr>
              <a:t>should not be liable for damages incurred by customers as stipulated above if any of the following reasons applies.</a:t>
            </a:r>
          </a:p>
          <a:p>
            <a:r>
              <a:rPr lang="en-US" altLang="ja-JP" sz="1200" dirty="0">
                <a:solidFill>
                  <a:schemeClr val="tx1"/>
                </a:solidFill>
              </a:rPr>
              <a:t>1. Nature disaster, war, civil unrest, and alteration or cancellation of tour itinerary due to such causes.</a:t>
            </a:r>
          </a:p>
          <a:p>
            <a:r>
              <a:rPr lang="en-US" altLang="ja-JP" sz="1200" dirty="0">
                <a:solidFill>
                  <a:schemeClr val="tx1"/>
                </a:solidFill>
              </a:rPr>
              <a:t>2. Cessation of services related to transportation or accommodation facilities, and tour itinerary alteration or cancellation owing to such causes.</a:t>
            </a:r>
          </a:p>
          <a:p>
            <a:r>
              <a:rPr lang="en-US" altLang="ja-JP" sz="1200" dirty="0">
                <a:solidFill>
                  <a:schemeClr val="tx1"/>
                </a:solidFill>
              </a:rPr>
              <a:t>3. Governmental orders, or isolation resulting from infectious diseases.</a:t>
            </a:r>
          </a:p>
          <a:p>
            <a:r>
              <a:rPr lang="en-US" altLang="ja-JP" sz="1200" dirty="0">
                <a:solidFill>
                  <a:schemeClr val="tx1"/>
                </a:solidFill>
              </a:rPr>
              <a:t>4. Accidents occurring during free time. </a:t>
            </a:r>
          </a:p>
          <a:p>
            <a:r>
              <a:rPr lang="en-US" altLang="ja-JP" sz="1200" dirty="0">
                <a:solidFill>
                  <a:schemeClr val="tx1"/>
                </a:solidFill>
              </a:rPr>
              <a:t>5. Food poisoning.</a:t>
            </a:r>
          </a:p>
          <a:p>
            <a:r>
              <a:rPr lang="en-US" altLang="ja-JP" sz="1200" dirty="0">
                <a:solidFill>
                  <a:schemeClr val="tx1"/>
                </a:solidFill>
              </a:rPr>
              <a:t>6. Theft.</a:t>
            </a:r>
          </a:p>
          <a:p>
            <a:r>
              <a:rPr lang="en-US" altLang="ja-JP" sz="1200" dirty="0">
                <a:solidFill>
                  <a:schemeClr val="tx1"/>
                </a:solidFill>
              </a:rPr>
              <a:t>7. </a:t>
            </a:r>
            <a:r>
              <a:rPr lang="en-US" altLang="ja-JP" sz="1200" dirty="0" smtClean="0">
                <a:solidFill>
                  <a:schemeClr val="tx1"/>
                </a:solidFill>
              </a:rPr>
              <a:t>Delays, stoppages</a:t>
            </a:r>
            <a:r>
              <a:rPr lang="en-US" altLang="ja-JP" sz="1200" dirty="0">
                <a:solidFill>
                  <a:schemeClr val="tx1"/>
                </a:solidFill>
              </a:rPr>
              <a:t>, changes of schedule and route in relation to transportation facilities, and tour itinerary alterations and/or shortened stays at destinations owing to such causes.</a:t>
            </a:r>
          </a:p>
          <a:p>
            <a:r>
              <a:rPr lang="en-US" altLang="ja-JP" sz="1200" dirty="0">
                <a:solidFill>
                  <a:schemeClr val="tx1"/>
                </a:solidFill>
              </a:rPr>
              <a:t>8. Any matter beyond ANA X</a:t>
            </a:r>
            <a:r>
              <a:rPr lang="en-US" altLang="ja-JP" sz="1200" dirty="0" smtClean="0">
                <a:solidFill>
                  <a:schemeClr val="tx1"/>
                </a:solidFill>
              </a:rPr>
              <a:t>’s </a:t>
            </a:r>
            <a:r>
              <a:rPr lang="en-US" altLang="ja-JP" sz="1200" dirty="0">
                <a:solidFill>
                  <a:schemeClr val="tx1"/>
                </a:solidFill>
              </a:rPr>
              <a:t>(or its licensees’ or licensors’)  reasonable control. Even if such party has been advised of the possibility of such.</a:t>
            </a:r>
          </a:p>
          <a:p>
            <a:endParaRPr lang="en-US" altLang="ja-JP" sz="1200" dirty="0"/>
          </a:p>
          <a:p>
            <a:r>
              <a:rPr lang="en-US" altLang="ja-JP" sz="1200" dirty="0">
                <a:solidFill>
                  <a:schemeClr val="tx1"/>
                </a:solidFill>
              </a:rPr>
              <a:t>• </a:t>
            </a:r>
            <a:r>
              <a:rPr lang="en-US" altLang="ja-JP" sz="1200" dirty="0"/>
              <a:t>Please be aware that you may encounter risks in the activities included in this tour. We do not guarantee that there will be no accidents on the tour. You must follow the attention and instructions of each guide. We reserve the right to terminate the travel contract if you cause a disturbance to other guests or interfere with the smooth conduct of group activities. </a:t>
            </a:r>
          </a:p>
        </p:txBody>
      </p:sp>
      <p:sp>
        <p:nvSpPr>
          <p:cNvPr id="12" name="テキスト ボックス 11">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
        <p:nvSpPr>
          <p:cNvPr id="4" name="正方形/長方形 3"/>
          <p:cNvSpPr/>
          <p:nvPr/>
        </p:nvSpPr>
        <p:spPr>
          <a:xfrm>
            <a:off x="536774" y="8259764"/>
            <a:ext cx="3429000" cy="861774"/>
          </a:xfrm>
          <a:prstGeom prst="rect">
            <a:avLst/>
          </a:prstGeom>
        </p:spPr>
        <p:txBody>
          <a:bodyPr>
            <a:spAutoFit/>
          </a:bodyPr>
          <a:lstStyle/>
          <a:p>
            <a:r>
              <a:rPr lang="en-US" altLang="ja-JP" sz="1400" b="1" dirty="0">
                <a:solidFill>
                  <a:srgbClr val="000000"/>
                </a:solidFill>
              </a:rPr>
              <a:t>Partner Companies</a:t>
            </a:r>
            <a:endParaRPr lang="en-US" altLang="ja-JP" sz="1400" dirty="0"/>
          </a:p>
          <a:p>
            <a:r>
              <a:rPr lang="en-US" altLang="ja-JP" dirty="0"/>
              <a:t/>
            </a:r>
            <a:br>
              <a:rPr lang="en-US" altLang="ja-JP" dirty="0"/>
            </a:br>
            <a:endParaRPr lang="ja-JP" altLang="en-US" dirty="0"/>
          </a:p>
        </p:txBody>
      </p:sp>
      <p:sp>
        <p:nvSpPr>
          <p:cNvPr id="5" name="正方形/長方形 4"/>
          <p:cNvSpPr/>
          <p:nvPr/>
        </p:nvSpPr>
        <p:spPr>
          <a:xfrm>
            <a:off x="556387" y="8539287"/>
            <a:ext cx="3429000" cy="461665"/>
          </a:xfrm>
          <a:prstGeom prst="rect">
            <a:avLst/>
          </a:prstGeom>
        </p:spPr>
        <p:txBody>
          <a:bodyPr>
            <a:spAutoFit/>
          </a:bodyPr>
          <a:lstStyle/>
          <a:p>
            <a:r>
              <a:rPr lang="ja-JP" altLang="en-US" sz="1200" u="sng" dirty="0">
                <a:latin typeface="+mj-lt"/>
              </a:rPr>
              <a:t>Shiretoko Nemuro Tourisum </a:t>
            </a:r>
            <a:r>
              <a:rPr lang="ja-JP" altLang="en-US" sz="1200" u="sng" dirty="0" smtClean="0">
                <a:latin typeface="+mj-lt"/>
              </a:rPr>
              <a:t>Federation</a:t>
            </a:r>
            <a:endParaRPr lang="en-US" altLang="ja-JP" sz="1200" u="sng" dirty="0" smtClean="0">
              <a:latin typeface="+mj-lt"/>
            </a:endParaRPr>
          </a:p>
          <a:p>
            <a:r>
              <a:rPr kumimoji="1" lang="en-US" altLang="ja-JP" sz="1200" dirty="0" smtClean="0"/>
              <a:t>Contact</a:t>
            </a:r>
            <a:r>
              <a:rPr kumimoji="1" lang="en-US" altLang="ja-JP" sz="1200" dirty="0"/>
              <a:t>: </a:t>
            </a:r>
            <a:r>
              <a:rPr lang="en-US" altLang="ja-JP" sz="1200" dirty="0" smtClean="0">
                <a:latin typeface="+mj-lt"/>
              </a:rPr>
              <a:t>info@ekari.jp</a:t>
            </a:r>
          </a:p>
        </p:txBody>
      </p:sp>
    </p:spTree>
    <p:extLst>
      <p:ext uri="{BB962C8B-B14F-4D97-AF65-F5344CB8AC3E}">
        <p14:creationId xmlns:p14="http://schemas.microsoft.com/office/powerpoint/2010/main" val="225102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91BDA55-3D57-41B5-80A0-12FC763D3D4F}"/>
              </a:ext>
            </a:extLst>
          </p:cNvPr>
          <p:cNvSpPr/>
          <p:nvPr/>
        </p:nvSpPr>
        <p:spPr>
          <a:xfrm>
            <a:off x="543372" y="659153"/>
            <a:ext cx="2260875"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Highlights:</a:t>
            </a:r>
            <a:endParaRPr kumimoji="1" lang="ja-JP" altLang="en-US" sz="1400" b="1" dirty="0"/>
          </a:p>
        </p:txBody>
      </p:sp>
      <p:sp>
        <p:nvSpPr>
          <p:cNvPr id="4" name="正方形/長方形 3">
            <a:extLst>
              <a:ext uri="{FF2B5EF4-FFF2-40B4-BE49-F238E27FC236}">
                <a16:creationId xmlns:a16="http://schemas.microsoft.com/office/drawing/2014/main" id="{4A4A082C-CCD4-443A-969A-D671DF448639}"/>
              </a:ext>
            </a:extLst>
          </p:cNvPr>
          <p:cNvSpPr/>
          <p:nvPr/>
        </p:nvSpPr>
        <p:spPr>
          <a:xfrm>
            <a:off x="523147" y="4648461"/>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Main Activity: </a:t>
            </a:r>
            <a:endParaRPr kumimoji="1" lang="ja-JP" altLang="en-US" sz="1400" b="1" dirty="0"/>
          </a:p>
        </p:txBody>
      </p:sp>
      <p:sp>
        <p:nvSpPr>
          <p:cNvPr id="7" name="正方形/長方形 6">
            <a:extLst>
              <a:ext uri="{FF2B5EF4-FFF2-40B4-BE49-F238E27FC236}">
                <a16:creationId xmlns:a16="http://schemas.microsoft.com/office/drawing/2014/main" id="{61D2474C-0F4A-4808-932A-A7DB45AC0540}"/>
              </a:ext>
            </a:extLst>
          </p:cNvPr>
          <p:cNvSpPr/>
          <p:nvPr/>
        </p:nvSpPr>
        <p:spPr>
          <a:xfrm>
            <a:off x="2036447" y="4678389"/>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Snowshoe </a:t>
            </a:r>
            <a:endParaRPr kumimoji="1" lang="ja-JP" altLang="en-US" sz="1200" dirty="0"/>
          </a:p>
        </p:txBody>
      </p:sp>
      <p:sp>
        <p:nvSpPr>
          <p:cNvPr id="19" name="正方形/長方形 18">
            <a:extLst>
              <a:ext uri="{FF2B5EF4-FFF2-40B4-BE49-F238E27FC236}">
                <a16:creationId xmlns:a16="http://schemas.microsoft.com/office/drawing/2014/main" id="{8C3AF33D-7CFE-4D3F-9952-FC5D546F15BB}"/>
              </a:ext>
            </a:extLst>
          </p:cNvPr>
          <p:cNvSpPr/>
          <p:nvPr/>
        </p:nvSpPr>
        <p:spPr>
          <a:xfrm>
            <a:off x="543372" y="5683945"/>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Tour Dates: </a:t>
            </a:r>
            <a:endParaRPr kumimoji="1" lang="ja-JP" altLang="en-US" sz="1400" b="1" dirty="0"/>
          </a:p>
        </p:txBody>
      </p:sp>
      <p:sp>
        <p:nvSpPr>
          <p:cNvPr id="21" name="正方形/長方形 20">
            <a:extLst>
              <a:ext uri="{FF2B5EF4-FFF2-40B4-BE49-F238E27FC236}">
                <a16:creationId xmlns:a16="http://schemas.microsoft.com/office/drawing/2014/main" id="{42B2A958-4030-41FB-A0ED-A6C0E78EF256}"/>
              </a:ext>
            </a:extLst>
          </p:cNvPr>
          <p:cNvSpPr/>
          <p:nvPr/>
        </p:nvSpPr>
        <p:spPr>
          <a:xfrm>
            <a:off x="1996387" y="5707394"/>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January – March</a:t>
            </a:r>
          </a:p>
        </p:txBody>
      </p:sp>
      <p:cxnSp>
        <p:nvCxnSpPr>
          <p:cNvPr id="24" name="直線コネクタ 23">
            <a:extLst>
              <a:ext uri="{FF2B5EF4-FFF2-40B4-BE49-F238E27FC236}">
                <a16:creationId xmlns:a16="http://schemas.microsoft.com/office/drawing/2014/main" id="{188268D2-B6AB-4F7C-B96C-E763ACEDBC4B}"/>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5" name="テキスト ボックス 24">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
        <p:nvSpPr>
          <p:cNvPr id="5" name="正方形/長方形 4">
            <a:extLst>
              <a:ext uri="{FF2B5EF4-FFF2-40B4-BE49-F238E27FC236}">
                <a16:creationId xmlns:a16="http://schemas.microsoft.com/office/drawing/2014/main" id="{4700BE3C-1653-4500-ADD1-E14D2F16E7CA}"/>
              </a:ext>
            </a:extLst>
          </p:cNvPr>
          <p:cNvSpPr/>
          <p:nvPr/>
        </p:nvSpPr>
        <p:spPr>
          <a:xfrm>
            <a:off x="2060832" y="5123876"/>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2</a:t>
            </a:r>
            <a:endParaRPr kumimoji="1" lang="ja-JP" altLang="en-US" sz="1200" dirty="0"/>
          </a:p>
        </p:txBody>
      </p:sp>
      <p:sp>
        <p:nvSpPr>
          <p:cNvPr id="6" name="正方形/長方形 5">
            <a:extLst>
              <a:ext uri="{FF2B5EF4-FFF2-40B4-BE49-F238E27FC236}">
                <a16:creationId xmlns:a16="http://schemas.microsoft.com/office/drawing/2014/main" id="{4CD282A8-F163-4A37-A8BB-A7C9274AD341}"/>
              </a:ext>
            </a:extLst>
          </p:cNvPr>
          <p:cNvSpPr/>
          <p:nvPr/>
        </p:nvSpPr>
        <p:spPr>
          <a:xfrm>
            <a:off x="538951" y="5166203"/>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41" name="正方形/長方形 40">
            <a:extLst>
              <a:ext uri="{FF2B5EF4-FFF2-40B4-BE49-F238E27FC236}">
                <a16:creationId xmlns:a16="http://schemas.microsoft.com/office/drawing/2014/main" id="{63B1A6DE-B1AC-4ADA-A2F0-24ECE8BB90A4}"/>
              </a:ext>
            </a:extLst>
          </p:cNvPr>
          <p:cNvSpPr/>
          <p:nvPr/>
        </p:nvSpPr>
        <p:spPr>
          <a:xfrm>
            <a:off x="569654" y="6227525"/>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Pax: </a:t>
            </a:r>
            <a:endParaRPr kumimoji="1" lang="ja-JP" altLang="en-US" sz="1400" b="1" dirty="0"/>
          </a:p>
        </p:txBody>
      </p:sp>
      <p:sp>
        <p:nvSpPr>
          <p:cNvPr id="43" name="正方形/長方形 42">
            <a:extLst>
              <a:ext uri="{FF2B5EF4-FFF2-40B4-BE49-F238E27FC236}">
                <a16:creationId xmlns:a16="http://schemas.microsoft.com/office/drawing/2014/main" id="{C3FD2747-FDCF-4F58-807B-C48EBC1E37FF}"/>
              </a:ext>
            </a:extLst>
          </p:cNvPr>
          <p:cNvSpPr/>
          <p:nvPr/>
        </p:nvSpPr>
        <p:spPr>
          <a:xfrm>
            <a:off x="1961748" y="6198207"/>
            <a:ext cx="12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Minimum: </a:t>
            </a:r>
            <a:r>
              <a:rPr kumimoji="1" lang="en-US" altLang="ja-JP" sz="1200" dirty="0" smtClean="0"/>
              <a:t>6</a:t>
            </a:r>
            <a:endParaRPr kumimoji="1" lang="ja-JP" altLang="en-US" sz="1200" dirty="0"/>
          </a:p>
        </p:txBody>
      </p:sp>
      <p:sp>
        <p:nvSpPr>
          <p:cNvPr id="45" name="正方形/長方形 44">
            <a:extLst>
              <a:ext uri="{FF2B5EF4-FFF2-40B4-BE49-F238E27FC236}">
                <a16:creationId xmlns:a16="http://schemas.microsoft.com/office/drawing/2014/main" id="{F5FCB94E-1C74-4938-A96F-5D77C40F177C}"/>
              </a:ext>
            </a:extLst>
          </p:cNvPr>
          <p:cNvSpPr/>
          <p:nvPr/>
        </p:nvSpPr>
        <p:spPr>
          <a:xfrm>
            <a:off x="3338370" y="6198207"/>
            <a:ext cx="12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Maximum: </a:t>
            </a:r>
            <a:r>
              <a:rPr kumimoji="1" lang="en-US" altLang="ja-JP" sz="1200" dirty="0" smtClean="0"/>
              <a:t>8</a:t>
            </a:r>
            <a:endParaRPr kumimoji="1" lang="ja-JP" altLang="en-US" sz="1200" dirty="0"/>
          </a:p>
        </p:txBody>
      </p:sp>
      <p:sp>
        <p:nvSpPr>
          <p:cNvPr id="32" name="正方形/長方形 31">
            <a:extLst>
              <a:ext uri="{FF2B5EF4-FFF2-40B4-BE49-F238E27FC236}">
                <a16:creationId xmlns:a16="http://schemas.microsoft.com/office/drawing/2014/main" id="{DBC0DC5F-4E1A-462B-82F9-DFC627612BF1}"/>
              </a:ext>
            </a:extLst>
          </p:cNvPr>
          <p:cNvSpPr/>
          <p:nvPr/>
        </p:nvSpPr>
        <p:spPr>
          <a:xfrm>
            <a:off x="605654" y="2916940"/>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Location: </a:t>
            </a:r>
            <a:endParaRPr kumimoji="1" lang="ja-JP" altLang="en-US" sz="1400" b="1" dirty="0"/>
          </a:p>
        </p:txBody>
      </p:sp>
      <p:sp>
        <p:nvSpPr>
          <p:cNvPr id="38" name="正方形/長方形 37">
            <a:hlinkClick r:id="rId3" action="ppaction://hlinksldjump"/>
            <a:extLst>
              <a:ext uri="{FF2B5EF4-FFF2-40B4-BE49-F238E27FC236}">
                <a16:creationId xmlns:a16="http://schemas.microsoft.com/office/drawing/2014/main" id="{B2D05730-6207-4579-8618-3B7647DF8498}"/>
              </a:ext>
            </a:extLst>
          </p:cNvPr>
          <p:cNvSpPr/>
          <p:nvPr/>
        </p:nvSpPr>
        <p:spPr>
          <a:xfrm>
            <a:off x="484387" y="7195556"/>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3" action="ppaction://hlinksldjump"/>
              </a:rPr>
              <a:t>Day-by-day Itinerary </a:t>
            </a:r>
            <a:endParaRPr kumimoji="1" lang="ja-JP" altLang="en-US" sz="1200" u="sng" dirty="0"/>
          </a:p>
        </p:txBody>
      </p:sp>
      <p:sp>
        <p:nvSpPr>
          <p:cNvPr id="40" name="正方形/長方形 39">
            <a:hlinkClick r:id="" action="ppaction://noaction"/>
            <a:extLst>
              <a:ext uri="{FF2B5EF4-FFF2-40B4-BE49-F238E27FC236}">
                <a16:creationId xmlns:a16="http://schemas.microsoft.com/office/drawing/2014/main" id="{C2BAA9A1-D41B-4760-982D-C620B0C70C25}"/>
              </a:ext>
            </a:extLst>
          </p:cNvPr>
          <p:cNvSpPr/>
          <p:nvPr/>
        </p:nvSpPr>
        <p:spPr>
          <a:xfrm>
            <a:off x="484387" y="7481519"/>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What’s included</a:t>
            </a:r>
            <a:endParaRPr kumimoji="1" lang="ja-JP" altLang="en-US" sz="1200" u="sng" dirty="0"/>
          </a:p>
        </p:txBody>
      </p:sp>
      <p:sp>
        <p:nvSpPr>
          <p:cNvPr id="42" name="正方形/長方形 41">
            <a:hlinkClick r:id="" action="ppaction://noaction"/>
            <a:extLst>
              <a:ext uri="{FF2B5EF4-FFF2-40B4-BE49-F238E27FC236}">
                <a16:creationId xmlns:a16="http://schemas.microsoft.com/office/drawing/2014/main" id="{7D1FCF67-79BB-41B1-9897-43E08CF41990}"/>
              </a:ext>
            </a:extLst>
          </p:cNvPr>
          <p:cNvSpPr/>
          <p:nvPr/>
        </p:nvSpPr>
        <p:spPr>
          <a:xfrm>
            <a:off x="494249" y="8049973"/>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5" action="ppaction://hlinksldjump"/>
              </a:rPr>
              <a:t>About us</a:t>
            </a:r>
            <a:endParaRPr kumimoji="1" lang="ja-JP" altLang="en-US" sz="1200" u="sng" dirty="0"/>
          </a:p>
        </p:txBody>
      </p:sp>
      <p:sp>
        <p:nvSpPr>
          <p:cNvPr id="44" name="正方形/長方形 43">
            <a:hlinkClick r:id="" action="ppaction://noaction"/>
            <a:extLst>
              <a:ext uri="{FF2B5EF4-FFF2-40B4-BE49-F238E27FC236}">
                <a16:creationId xmlns:a16="http://schemas.microsoft.com/office/drawing/2014/main" id="{71E5EF45-4C50-4BBE-B3DF-B0550D710CFB}"/>
              </a:ext>
            </a:extLst>
          </p:cNvPr>
          <p:cNvSpPr/>
          <p:nvPr/>
        </p:nvSpPr>
        <p:spPr>
          <a:xfrm>
            <a:off x="494249" y="7765404"/>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We provide &amp; What to bring</a:t>
            </a:r>
            <a:endParaRPr kumimoji="1" lang="ja-JP" altLang="en-US" sz="1200" u="sng" dirty="0"/>
          </a:p>
        </p:txBody>
      </p:sp>
      <p:sp>
        <p:nvSpPr>
          <p:cNvPr id="46" name="正方形/長方形 45">
            <a:hlinkClick r:id="" action="ppaction://noaction"/>
            <a:extLst>
              <a:ext uri="{FF2B5EF4-FFF2-40B4-BE49-F238E27FC236}">
                <a16:creationId xmlns:a16="http://schemas.microsoft.com/office/drawing/2014/main" id="{272BC4C8-3B14-4103-80A4-1E484C991389}"/>
              </a:ext>
            </a:extLst>
          </p:cNvPr>
          <p:cNvSpPr/>
          <p:nvPr/>
        </p:nvSpPr>
        <p:spPr>
          <a:xfrm>
            <a:off x="494249" y="8325650"/>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6" action="ppaction://hlinksldjump"/>
              </a:rPr>
              <a:t>Information and Requirements</a:t>
            </a:r>
            <a:endParaRPr kumimoji="1" lang="ja-JP" altLang="en-US" sz="1200" u="sng" dirty="0"/>
          </a:p>
        </p:txBody>
      </p:sp>
      <p:sp>
        <p:nvSpPr>
          <p:cNvPr id="48" name="正方形/長方形 47">
            <a:hlinkClick r:id="" action="ppaction://noaction"/>
            <a:extLst>
              <a:ext uri="{FF2B5EF4-FFF2-40B4-BE49-F238E27FC236}">
                <a16:creationId xmlns:a16="http://schemas.microsoft.com/office/drawing/2014/main" id="{FE0557DC-CE6A-4D9B-B931-63B3361ABE07}"/>
              </a:ext>
            </a:extLst>
          </p:cNvPr>
          <p:cNvSpPr/>
          <p:nvPr/>
        </p:nvSpPr>
        <p:spPr>
          <a:xfrm>
            <a:off x="494249" y="8611550"/>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7" action="ppaction://hlinksldjump"/>
              </a:rPr>
              <a:t>Disclaimer</a:t>
            </a:r>
            <a:endParaRPr kumimoji="1" lang="ja-JP" altLang="en-US" sz="1200" u="sng" dirty="0"/>
          </a:p>
        </p:txBody>
      </p:sp>
      <p:sp>
        <p:nvSpPr>
          <p:cNvPr id="50" name="正方形/長方形 49">
            <a:hlinkClick r:id="rId8" action="ppaction://hlinksldjump"/>
            <a:extLst>
              <a:ext uri="{FF2B5EF4-FFF2-40B4-BE49-F238E27FC236}">
                <a16:creationId xmlns:a16="http://schemas.microsoft.com/office/drawing/2014/main" id="{3A6FC5E8-86D5-41F0-8430-8C2A8965CC59}"/>
              </a:ext>
            </a:extLst>
          </p:cNvPr>
          <p:cNvSpPr/>
          <p:nvPr/>
        </p:nvSpPr>
        <p:spPr>
          <a:xfrm>
            <a:off x="484387" y="6902732"/>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8" action="ppaction://hlinksldjump"/>
              </a:rPr>
              <a:t>Route</a:t>
            </a:r>
            <a:r>
              <a:rPr kumimoji="1" lang="ja-JP" altLang="en-US" sz="1200" u="sng" dirty="0">
                <a:hlinkClick r:id="rId8" action="ppaction://hlinksldjump"/>
              </a:rPr>
              <a:t> </a:t>
            </a:r>
            <a:r>
              <a:rPr kumimoji="1" lang="en-US" altLang="ja-JP" sz="1200" u="sng" dirty="0">
                <a:hlinkClick r:id="rId8" action="ppaction://hlinksldjump"/>
              </a:rPr>
              <a:t>map</a:t>
            </a:r>
            <a:endParaRPr kumimoji="1" lang="ja-JP" altLang="en-US" sz="1200" u="sng" dirty="0"/>
          </a:p>
        </p:txBody>
      </p:sp>
      <p:sp>
        <p:nvSpPr>
          <p:cNvPr id="34" name="正方形/長方形 33">
            <a:extLst>
              <a:ext uri="{FF2B5EF4-FFF2-40B4-BE49-F238E27FC236}">
                <a16:creationId xmlns:a16="http://schemas.microsoft.com/office/drawing/2014/main" id="{4EF8C00F-3E7B-4E78-B696-B5293D4D9A03}"/>
              </a:ext>
            </a:extLst>
          </p:cNvPr>
          <p:cNvSpPr/>
          <p:nvPr/>
        </p:nvSpPr>
        <p:spPr>
          <a:xfrm>
            <a:off x="521746" y="958386"/>
            <a:ext cx="5855297" cy="9324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285750" indent="-285750">
              <a:lnSpc>
                <a:spcPct val="150000"/>
              </a:lnSpc>
              <a:buFont typeface="Arial" panose="020B0604020202020204" pitchFamily="34" charset="0"/>
              <a:buChar char="•"/>
            </a:pPr>
            <a:r>
              <a:rPr kumimoji="1" lang="en-US" altLang="ja-JP" sz="1200" dirty="0"/>
              <a:t>The salmon industry and the way of life of the Ainu people along the coast of the </a:t>
            </a:r>
            <a:r>
              <a:rPr kumimoji="1" lang="en-US" altLang="ja-JP" sz="1200" dirty="0" err="1"/>
              <a:t>Nemuro</a:t>
            </a:r>
            <a:r>
              <a:rPr kumimoji="1" lang="en-US" altLang="ja-JP" sz="1200" dirty="0"/>
              <a:t> Strait </a:t>
            </a:r>
            <a:endParaRPr kumimoji="1" lang="en-US" altLang="ja-JP" sz="1200" dirty="0" smtClean="0"/>
          </a:p>
          <a:p>
            <a:pPr marL="285750" indent="-285750">
              <a:lnSpc>
                <a:spcPct val="150000"/>
              </a:lnSpc>
              <a:buFont typeface="Arial" panose="020B0604020202020204" pitchFamily="34" charset="0"/>
              <a:buChar char="•"/>
            </a:pPr>
            <a:r>
              <a:rPr kumimoji="1" lang="en-US" altLang="ja-JP" sz="1200" dirty="0"/>
              <a:t>The transition of industries such as scallops, kelp, Hokkai shrimp, and the development of inland areas including dairy </a:t>
            </a:r>
            <a:r>
              <a:rPr kumimoji="1" lang="en-US" altLang="ja-JP" sz="1200" dirty="0" smtClean="0"/>
              <a:t>farming</a:t>
            </a:r>
          </a:p>
          <a:p>
            <a:pPr marL="285750" indent="-285750">
              <a:lnSpc>
                <a:spcPct val="150000"/>
              </a:lnSpc>
              <a:buFont typeface="Arial" panose="020B0604020202020204" pitchFamily="34" charset="0"/>
              <a:buChar char="•"/>
            </a:pPr>
            <a:r>
              <a:rPr kumimoji="1" lang="en-US" altLang="ja-JP" sz="1200" dirty="0"/>
              <a:t>Activity to understand the history and major </a:t>
            </a:r>
            <a:r>
              <a:rPr kumimoji="1" lang="en-US" altLang="ja-JP" sz="1200" dirty="0" smtClean="0"/>
              <a:t>industries (Snowshoe hiking)</a:t>
            </a:r>
          </a:p>
          <a:p>
            <a:pPr marL="285750" indent="-285750">
              <a:lnSpc>
                <a:spcPct val="150000"/>
              </a:lnSpc>
              <a:buFont typeface="Arial" panose="020B0604020202020204" pitchFamily="34" charset="0"/>
              <a:buChar char="•"/>
            </a:pPr>
            <a:r>
              <a:rPr kumimoji="1" lang="en-US" altLang="ja-JP" sz="1200" dirty="0" smtClean="0"/>
              <a:t>Chie Moue </a:t>
            </a:r>
            <a:r>
              <a:rPr kumimoji="1" lang="en-US" altLang="ja-JP" sz="1200" dirty="0"/>
              <a:t>accompanies as a certified Adventure Travel Guide </a:t>
            </a:r>
            <a:r>
              <a:rPr kumimoji="1" lang="en-US" altLang="ja-JP" sz="1200" dirty="0" smtClean="0"/>
              <a:t>recognized </a:t>
            </a:r>
            <a:r>
              <a:rPr kumimoji="1" lang="en-US" altLang="ja-JP" sz="1200" dirty="0"/>
              <a:t>in </a:t>
            </a:r>
            <a:r>
              <a:rPr kumimoji="1" lang="en-US" altLang="ja-JP" sz="1200" dirty="0" smtClean="0"/>
              <a:t>Hokkaido (Through </a:t>
            </a:r>
            <a:r>
              <a:rPr kumimoji="1" lang="en-US" altLang="ja-JP" sz="1200" dirty="0"/>
              <a:t>guide</a:t>
            </a:r>
            <a:r>
              <a:rPr kumimoji="1" lang="en-US" altLang="ja-JP" sz="1200" dirty="0" smtClean="0"/>
              <a:t>)</a:t>
            </a:r>
            <a:endParaRPr kumimoji="1" lang="en-US" altLang="ja-JP" sz="1200" dirty="0"/>
          </a:p>
        </p:txBody>
      </p:sp>
      <p:sp>
        <p:nvSpPr>
          <p:cNvPr id="39" name="正方形/長方形 38">
            <a:extLst>
              <a:ext uri="{FF2B5EF4-FFF2-40B4-BE49-F238E27FC236}">
                <a16:creationId xmlns:a16="http://schemas.microsoft.com/office/drawing/2014/main" id="{10D294F4-FF63-46AD-BA40-53521790EDE4}"/>
              </a:ext>
            </a:extLst>
          </p:cNvPr>
          <p:cNvSpPr/>
          <p:nvPr/>
        </p:nvSpPr>
        <p:spPr>
          <a:xfrm>
            <a:off x="608774" y="3208907"/>
            <a:ext cx="5707613" cy="96323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u="sng" dirty="0" smtClean="0"/>
              <a:t>The </a:t>
            </a:r>
            <a:r>
              <a:rPr kumimoji="1" lang="en-US" altLang="ja-JP" sz="1200" u="sng" dirty="0" err="1"/>
              <a:t>Nemuro</a:t>
            </a:r>
            <a:r>
              <a:rPr kumimoji="1" lang="en-US" altLang="ja-JP" sz="1200" u="sng" dirty="0"/>
              <a:t> </a:t>
            </a:r>
            <a:r>
              <a:rPr kumimoji="1" lang="en-US" altLang="ja-JP" sz="1200" u="sng" dirty="0" smtClean="0"/>
              <a:t>Peninsula</a:t>
            </a:r>
          </a:p>
          <a:p>
            <a:pPr>
              <a:lnSpc>
                <a:spcPts val="1800"/>
              </a:lnSpc>
            </a:pPr>
            <a:r>
              <a:rPr kumimoji="1" lang="en-US" altLang="ja-JP" sz="1200" dirty="0"/>
              <a:t>The </a:t>
            </a:r>
            <a:r>
              <a:rPr kumimoji="1" lang="en-US" altLang="ja-JP" sz="1200" dirty="0" err="1"/>
              <a:t>Nemuro</a:t>
            </a:r>
            <a:r>
              <a:rPr kumimoji="1" lang="en-US" altLang="ja-JP" sz="1200" dirty="0"/>
              <a:t> </a:t>
            </a:r>
            <a:r>
              <a:rPr kumimoji="1" lang="en-US" altLang="ja-JP" sz="1200" dirty="0" smtClean="0"/>
              <a:t>Peninsula </a:t>
            </a:r>
            <a:r>
              <a:rPr kumimoji="1" lang="en-US" altLang="ja-JP" sz="1200" dirty="0"/>
              <a:t>is a peninsula which extends from the east coast of Hokkaidō, Japan. It is some 30 </a:t>
            </a:r>
            <a:r>
              <a:rPr kumimoji="1" lang="en-US" altLang="ja-JP" sz="1200" dirty="0" err="1"/>
              <a:t>kilometres</a:t>
            </a:r>
            <a:r>
              <a:rPr kumimoji="1" lang="en-US" altLang="ja-JP" sz="1200" dirty="0"/>
              <a:t> (19 mi) long and 8 </a:t>
            </a:r>
            <a:r>
              <a:rPr kumimoji="1" lang="en-US" altLang="ja-JP" sz="1200" dirty="0" err="1"/>
              <a:t>kilometres</a:t>
            </a:r>
            <a:r>
              <a:rPr kumimoji="1" lang="en-US" altLang="ja-JP" sz="1200" dirty="0"/>
              <a:t> (5.0 mi) wide, and forms part of </a:t>
            </a:r>
            <a:r>
              <a:rPr kumimoji="1" lang="en-US" altLang="ja-JP" sz="1200" dirty="0" err="1"/>
              <a:t>Nemuro</a:t>
            </a:r>
            <a:r>
              <a:rPr kumimoji="1" lang="en-US" altLang="ja-JP" sz="1200" dirty="0"/>
              <a:t> City. Cape </a:t>
            </a:r>
            <a:r>
              <a:rPr kumimoji="1" lang="en-US" altLang="ja-JP" sz="1200" dirty="0" err="1"/>
              <a:t>Nosappu</a:t>
            </a:r>
            <a:r>
              <a:rPr kumimoji="1" lang="en-US" altLang="ja-JP" sz="1200" dirty="0"/>
              <a:t> at its tip is the easternmost point of Hokkaidō. The northern coastline is on </a:t>
            </a:r>
            <a:r>
              <a:rPr kumimoji="1" lang="en-US" altLang="ja-JP" sz="1200" dirty="0" err="1"/>
              <a:t>Nemuro</a:t>
            </a:r>
            <a:r>
              <a:rPr kumimoji="1" lang="en-US" altLang="ja-JP" sz="1200" dirty="0"/>
              <a:t> Bay, while the south faces the Pacific Ocean.</a:t>
            </a:r>
            <a:endParaRPr kumimoji="1" lang="en-US" altLang="ja-JP" sz="1200" dirty="0" smtClean="0"/>
          </a:p>
        </p:txBody>
      </p:sp>
    </p:spTree>
    <p:extLst>
      <p:ext uri="{BB962C8B-B14F-4D97-AF65-F5344CB8AC3E}">
        <p14:creationId xmlns:p14="http://schemas.microsoft.com/office/powerpoint/2010/main" val="3947262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a:extLst>
              <a:ext uri="{FF2B5EF4-FFF2-40B4-BE49-F238E27FC236}">
                <a16:creationId xmlns:a16="http://schemas.microsoft.com/office/drawing/2014/main" id="{5404E7A0-571F-4826-8E7E-2BED06E9707A}"/>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 name="正方形/長方形 1">
            <a:extLst>
              <a:ext uri="{FF2B5EF4-FFF2-40B4-BE49-F238E27FC236}">
                <a16:creationId xmlns:a16="http://schemas.microsoft.com/office/drawing/2014/main" id="{8E7417D6-E80B-40F6-B100-2C14A6D0853C}"/>
              </a:ext>
            </a:extLst>
          </p:cNvPr>
          <p:cNvSpPr/>
          <p:nvPr/>
        </p:nvSpPr>
        <p:spPr>
          <a:xfrm>
            <a:off x="549000" y="66973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b="1" dirty="0"/>
              <a:t>Route map</a:t>
            </a:r>
            <a:endParaRPr kumimoji="1" lang="ja-JP" altLang="en-US" sz="2400" b="1" dirty="0"/>
          </a:p>
        </p:txBody>
      </p:sp>
      <p:sp>
        <p:nvSpPr>
          <p:cNvPr id="8" name="テキスト ボックス 7">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pic>
        <p:nvPicPr>
          <p:cNvPr id="3" name="図 2"/>
          <p:cNvPicPr>
            <a:picLocks noChangeAspect="1"/>
          </p:cNvPicPr>
          <p:nvPr/>
        </p:nvPicPr>
        <p:blipFill>
          <a:blip r:embed="rId2"/>
          <a:stretch>
            <a:fillRect/>
          </a:stretch>
        </p:blipFill>
        <p:spPr>
          <a:xfrm>
            <a:off x="230905" y="3237254"/>
            <a:ext cx="6396189" cy="5160788"/>
          </a:xfrm>
          <a:prstGeom prst="rect">
            <a:avLst/>
          </a:prstGeom>
        </p:spPr>
      </p:pic>
      <p:pic>
        <p:nvPicPr>
          <p:cNvPr id="4" name="図 3"/>
          <p:cNvPicPr>
            <a:picLocks noChangeAspect="1"/>
          </p:cNvPicPr>
          <p:nvPr/>
        </p:nvPicPr>
        <p:blipFill>
          <a:blip r:embed="rId3"/>
          <a:stretch>
            <a:fillRect/>
          </a:stretch>
        </p:blipFill>
        <p:spPr>
          <a:xfrm>
            <a:off x="2190749" y="1034809"/>
            <a:ext cx="2476500" cy="1571625"/>
          </a:xfrm>
          <a:prstGeom prst="rect">
            <a:avLst/>
          </a:prstGeom>
        </p:spPr>
      </p:pic>
      <p:cxnSp>
        <p:nvCxnSpPr>
          <p:cNvPr id="11" name="直線コネクタ 10"/>
          <p:cNvCxnSpPr/>
          <p:nvPr/>
        </p:nvCxnSpPr>
        <p:spPr>
          <a:xfrm flipH="1">
            <a:off x="230906" y="2213811"/>
            <a:ext cx="3559041" cy="1031056"/>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4799" y="2017173"/>
            <a:ext cx="2199543" cy="1220081"/>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63060" y="114090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a:t>
            </a:r>
            <a:r>
              <a:rPr kumimoji="1" lang="en-US" altLang="ja-JP" sz="1400" b="1" dirty="0"/>
              <a:t>1 -Arrive at </a:t>
            </a:r>
            <a:r>
              <a:rPr kumimoji="1" lang="en-US" altLang="ja-JP" sz="1400" b="1" dirty="0" err="1"/>
              <a:t>Nemuro</a:t>
            </a:r>
            <a:r>
              <a:rPr kumimoji="1" lang="en-US" altLang="ja-JP" sz="1400" b="1" dirty="0"/>
              <a:t> </a:t>
            </a:r>
            <a:r>
              <a:rPr kumimoji="1" lang="en-US" altLang="ja-JP" sz="1400" b="1" dirty="0" err="1"/>
              <a:t>Nakashibetsu</a:t>
            </a:r>
            <a:r>
              <a:rPr kumimoji="1" lang="en-US" altLang="ja-JP" sz="1400" b="1" dirty="0"/>
              <a:t> Airport, </a:t>
            </a:r>
            <a:r>
              <a:rPr kumimoji="1" lang="en-US" altLang="ja-JP" sz="1400" b="1" dirty="0" smtClean="0"/>
              <a:t>Welcome Party</a:t>
            </a:r>
            <a:endParaRPr kumimoji="1" lang="ja-JP" altLang="en-US" sz="1400" b="1" dirty="0"/>
          </a:p>
        </p:txBody>
      </p:sp>
      <p:sp>
        <p:nvSpPr>
          <p:cNvPr id="16" name="正方形/長方形 15">
            <a:extLst>
              <a:ext uri="{FF2B5EF4-FFF2-40B4-BE49-F238E27FC236}">
                <a16:creationId xmlns:a16="http://schemas.microsoft.com/office/drawing/2014/main" id="{C284F8E5-0705-4610-B091-DEEBEBF6D097}"/>
              </a:ext>
            </a:extLst>
          </p:cNvPr>
          <p:cNvSpPr/>
          <p:nvPr/>
        </p:nvSpPr>
        <p:spPr>
          <a:xfrm>
            <a:off x="583743" y="3827888"/>
            <a:ext cx="5345288" cy="100723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lang="en-US" altLang="ja-JP" sz="1200" dirty="0" smtClean="0"/>
              <a:t>Cheese </a:t>
            </a:r>
            <a:r>
              <a:rPr lang="en-US" altLang="ja-JP" sz="1200" dirty="0"/>
              <a:t>dish of </a:t>
            </a:r>
            <a:r>
              <a:rPr lang="en-US" altLang="ja-JP" sz="1200" dirty="0" err="1" smtClean="0"/>
              <a:t>Nakashibetsu</a:t>
            </a:r>
            <a:r>
              <a:rPr lang="en-US" altLang="ja-JP" sz="1200" dirty="0"/>
              <a:t> </a:t>
            </a:r>
            <a:r>
              <a:rPr lang="en-US" altLang="ja-JP" sz="1200" dirty="0" smtClean="0"/>
              <a:t>dishes </a:t>
            </a:r>
            <a:r>
              <a:rPr lang="en-US" altLang="ja-JP" sz="1200" dirty="0"/>
              <a:t>with local ingredients at </a:t>
            </a:r>
            <a:r>
              <a:rPr lang="en-US" altLang="ja-JP" sz="1200" dirty="0" smtClean="0"/>
              <a:t>local </a:t>
            </a:r>
            <a:r>
              <a:rPr lang="en-US" altLang="ja-JP" sz="1200" dirty="0" err="1" smtClean="0"/>
              <a:t>izakaya</a:t>
            </a:r>
            <a:endParaRPr lang="en-US" altLang="ja-JP" sz="1200" dirty="0"/>
          </a:p>
          <a:p>
            <a:pPr>
              <a:lnSpc>
                <a:spcPts val="1800"/>
              </a:lnSpc>
            </a:pPr>
            <a:endParaRPr kumimoji="1" lang="en-US" altLang="ja-JP" sz="1200"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77121" y="1483762"/>
            <a:ext cx="5731879" cy="20838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Welcome to Hokkaido</a:t>
            </a:r>
            <a:r>
              <a:rPr lang="en-US" altLang="zh-CN" sz="1200" dirty="0"/>
              <a:t>!</a:t>
            </a:r>
            <a:r>
              <a:rPr lang="en-US" altLang="ja-JP" sz="1200" dirty="0"/>
              <a:t> </a:t>
            </a:r>
            <a:r>
              <a:rPr lang="en-US" altLang="ja-JP" sz="1200" dirty="0" smtClean="0"/>
              <a:t>Travelers </a:t>
            </a:r>
            <a:r>
              <a:rPr lang="en-US" altLang="ja-JP" sz="1200" dirty="0"/>
              <a:t>will be greeted by our tour guide at </a:t>
            </a:r>
            <a:r>
              <a:rPr lang="en-US" altLang="ja-JP" sz="1200" dirty="0" err="1"/>
              <a:t>Nemuro</a:t>
            </a:r>
            <a:r>
              <a:rPr lang="en-US" altLang="ja-JP" sz="1200" dirty="0"/>
              <a:t> </a:t>
            </a:r>
            <a:r>
              <a:rPr lang="en-US" altLang="ja-JP" sz="1200" dirty="0" err="1"/>
              <a:t>Nakashibetsu</a:t>
            </a:r>
            <a:r>
              <a:rPr lang="en-US" altLang="ja-JP" sz="1200" dirty="0"/>
              <a:t> </a:t>
            </a:r>
            <a:r>
              <a:rPr lang="en-US" altLang="ja-JP" sz="1200" dirty="0" smtClean="0"/>
              <a:t>Airport (</a:t>
            </a:r>
            <a:r>
              <a:rPr lang="en-US" altLang="ja-JP" sz="1200" dirty="0"/>
              <a:t>2:00pm) we warmly greet you and start the journey.</a:t>
            </a:r>
            <a:endParaRPr lang="en-US" altLang="ja-JP" sz="1200" dirty="0" smtClean="0"/>
          </a:p>
          <a:p>
            <a:endParaRPr lang="en-US" altLang="ja-JP" sz="1200" dirty="0" smtClean="0"/>
          </a:p>
          <a:p>
            <a:r>
              <a:rPr lang="en-US" altLang="ja-JP" sz="1200" dirty="0" smtClean="0"/>
              <a:t>After </a:t>
            </a:r>
            <a:r>
              <a:rPr lang="en-US" altLang="ja-JP" sz="1200" dirty="0"/>
              <a:t>a 10-minute drive from the airport, you will see the viewpoint "</a:t>
            </a:r>
            <a:r>
              <a:rPr lang="en-US" altLang="ja-JP" sz="1200" dirty="0" err="1"/>
              <a:t>Kaiyodai</a:t>
            </a:r>
            <a:r>
              <a:rPr lang="en-US" altLang="ja-JP" sz="1200" dirty="0"/>
              <a:t>" on top of a small hill. Here we will get an overview of the field we will be visiting today. After that, we will drive about 15 minutes and stop at UB Coffee, an outdoor café in the city center. </a:t>
            </a:r>
            <a:endParaRPr lang="en-US" altLang="ja-JP" sz="1200" dirty="0" smtClean="0"/>
          </a:p>
          <a:p>
            <a:endParaRPr lang="en-US" altLang="ja-JP" sz="1200" dirty="0"/>
          </a:p>
          <a:p>
            <a:r>
              <a:rPr lang="en-US" altLang="ja-JP" sz="1200" dirty="0" smtClean="0"/>
              <a:t>There </a:t>
            </a:r>
            <a:r>
              <a:rPr lang="en-US" altLang="ja-JP" sz="1200" dirty="0"/>
              <a:t>is also an outdoor store where we can buy or rent any gear we may be lacking. For dinner, we will go to a popular restaurant in </a:t>
            </a:r>
            <a:r>
              <a:rPr lang="en-US" altLang="ja-JP" sz="1200" dirty="0" err="1"/>
              <a:t>Nakashibetsu</a:t>
            </a:r>
            <a:r>
              <a:rPr lang="en-US" altLang="ja-JP" sz="1200" dirty="0"/>
              <a:t> that uses local ingredients. After a 30-minute drive, we will stay at an </a:t>
            </a:r>
            <a:r>
              <a:rPr lang="en-US" altLang="ja-JP" sz="1200" dirty="0" err="1"/>
              <a:t>onsen</a:t>
            </a:r>
            <a:r>
              <a:rPr lang="en-US" altLang="ja-JP" sz="1200" dirty="0"/>
              <a:t> ryokan in </a:t>
            </a:r>
            <a:r>
              <a:rPr lang="en-US" altLang="ja-JP" sz="1200" dirty="0" err="1"/>
              <a:t>Shibetsu</a:t>
            </a:r>
            <a:r>
              <a:rPr lang="en-US" altLang="ja-JP" sz="1200" dirty="0"/>
              <a:t>.</a:t>
            </a:r>
            <a:endParaRPr lang="en-US" altLang="ja-JP" sz="1200" dirty="0" smtClean="0"/>
          </a:p>
          <a:p>
            <a:endParaRPr lang="en-US" altLang="ja-JP" sz="1200" dirty="0"/>
          </a:p>
          <a:p>
            <a:endParaRPr lang="en-US" altLang="ja-JP" sz="1200" dirty="0" smtClean="0"/>
          </a:p>
        </p:txBody>
      </p:sp>
      <p:sp>
        <p:nvSpPr>
          <p:cNvPr id="19" name="正方形/長方形 18">
            <a:extLst>
              <a:ext uri="{FF2B5EF4-FFF2-40B4-BE49-F238E27FC236}">
                <a16:creationId xmlns:a16="http://schemas.microsoft.com/office/drawing/2014/main" id="{1682D1F6-6420-4095-84F1-0E7E917E2CE7}"/>
              </a:ext>
            </a:extLst>
          </p:cNvPr>
          <p:cNvSpPr/>
          <p:nvPr/>
        </p:nvSpPr>
        <p:spPr>
          <a:xfrm>
            <a:off x="577121" y="3474583"/>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Dinner </a:t>
            </a:r>
            <a:endParaRPr kumimoji="1" lang="ja-JP" altLang="en-US" sz="1400" b="1" dirty="0">
              <a:solidFill>
                <a:schemeClr val="accent6">
                  <a:lumMod val="75000"/>
                </a:schemeClr>
              </a:solidFill>
            </a:endParaRPr>
          </a:p>
        </p:txBody>
      </p:sp>
      <p:sp>
        <p:nvSpPr>
          <p:cNvPr id="14" name="正方形/長方形 13">
            <a:extLst>
              <a:ext uri="{FF2B5EF4-FFF2-40B4-BE49-F238E27FC236}">
                <a16:creationId xmlns:a16="http://schemas.microsoft.com/office/drawing/2014/main" id="{3B33E7E3-9BFB-4CB6-A55D-08BB4C46244B}"/>
              </a:ext>
            </a:extLst>
          </p:cNvPr>
          <p:cNvSpPr/>
          <p:nvPr/>
        </p:nvSpPr>
        <p:spPr>
          <a:xfrm>
            <a:off x="583743" y="4201814"/>
            <a:ext cx="5772228" cy="89355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lang="en-US" altLang="ja-JP" sz="1200" dirty="0"/>
              <a:t>After dinner, stroll back to the </a:t>
            </a:r>
            <a:r>
              <a:rPr lang="en-US" altLang="ja-JP" sz="1200" dirty="0" smtClean="0"/>
              <a:t>hotel Kawabata at 8:30 </a:t>
            </a:r>
            <a:r>
              <a:rPr lang="en-US" altLang="ja-JP" sz="1200" dirty="0"/>
              <a:t>pm.</a:t>
            </a:r>
          </a:p>
        </p:txBody>
      </p:sp>
      <p:sp>
        <p:nvSpPr>
          <p:cNvPr id="3" name="正方形/長方形 2"/>
          <p:cNvSpPr/>
          <p:nvPr/>
        </p:nvSpPr>
        <p:spPr>
          <a:xfrm>
            <a:off x="583743" y="4642084"/>
            <a:ext cx="5840414" cy="646331"/>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a:t>
            </a:r>
            <a:r>
              <a:rPr lang="en-US" altLang="ja-JP" sz="1200" dirty="0" smtClean="0">
                <a:solidFill>
                  <a:srgbClr val="000000"/>
                </a:solidFill>
                <a:ea typeface="游明朝" panose="02020400000000000000" pitchFamily="18" charset="-128"/>
              </a:rPr>
              <a:t>: - </a:t>
            </a:r>
            <a:endParaRPr lang="en-US" altLang="ja-JP" sz="1200" dirty="0">
              <a:solidFill>
                <a:srgbClr val="000000"/>
              </a:solidFill>
              <a:ea typeface="游明朝" panose="02020400000000000000" pitchFamily="18" charset="-128"/>
            </a:endParaRPr>
          </a:p>
          <a:p>
            <a:r>
              <a:rPr lang="en-US" altLang="ja-JP" sz="1200" dirty="0" smtClean="0">
                <a:solidFill>
                  <a:srgbClr val="000000"/>
                </a:solidFill>
                <a:ea typeface="游明朝" panose="02020400000000000000" pitchFamily="18" charset="-128"/>
              </a:rPr>
              <a:t>Meals </a:t>
            </a:r>
            <a:r>
              <a:rPr lang="en-US" altLang="ja-JP" sz="1200" dirty="0">
                <a:solidFill>
                  <a:srgbClr val="000000"/>
                </a:solidFill>
                <a:ea typeface="游明朝" panose="02020400000000000000" pitchFamily="18" charset="-128"/>
              </a:rPr>
              <a:t>provided:    Dinner</a:t>
            </a:r>
          </a:p>
          <a:p>
            <a:r>
              <a:rPr lang="it-IT" altLang="ja-JP" sz="1200" dirty="0" smtClean="0">
                <a:solidFill>
                  <a:srgbClr val="000000"/>
                </a:solidFill>
                <a:ea typeface="游明朝" panose="02020400000000000000" pitchFamily="18" charset="-128"/>
              </a:rPr>
              <a:t>Accommodation: </a:t>
            </a:r>
            <a:r>
              <a:rPr lang="en-US" altLang="ja-JP" sz="1200" dirty="0" smtClean="0">
                <a:solidFill>
                  <a:srgbClr val="000000"/>
                </a:solidFill>
                <a:ea typeface="游明朝" panose="02020400000000000000" pitchFamily="18" charset="-128"/>
              </a:rPr>
              <a:t>SHIBETSU </a:t>
            </a:r>
            <a:r>
              <a:rPr lang="en-US" altLang="ja-JP" sz="1200" dirty="0">
                <a:solidFill>
                  <a:srgbClr val="000000"/>
                </a:solidFill>
                <a:ea typeface="游明朝" panose="02020400000000000000" pitchFamily="18" charset="-128"/>
              </a:rPr>
              <a:t>River Hot Spring Hall of </a:t>
            </a:r>
            <a:r>
              <a:rPr lang="en-US" altLang="ja-JP" sz="1200" dirty="0" smtClean="0">
                <a:solidFill>
                  <a:srgbClr val="000000"/>
                </a:solidFill>
                <a:ea typeface="游明朝" panose="02020400000000000000" pitchFamily="18" charset="-128"/>
              </a:rPr>
              <a:t>PURUKE Hotel </a:t>
            </a:r>
            <a:r>
              <a:rPr lang="en-US" altLang="ja-JP" sz="1200" dirty="0">
                <a:solidFill>
                  <a:srgbClr val="000000"/>
                </a:solidFill>
                <a:ea typeface="游明朝" panose="02020400000000000000" pitchFamily="18" charset="-128"/>
              </a:rPr>
              <a:t>KAWABATA</a:t>
            </a:r>
            <a:endParaRPr lang="ja-JP" altLang="en-US" sz="1200" dirty="0"/>
          </a:p>
        </p:txBody>
      </p:sp>
      <p:pic>
        <p:nvPicPr>
          <p:cNvPr id="4" name="図 3"/>
          <p:cNvPicPr>
            <a:picLocks noChangeAspect="1"/>
          </p:cNvPicPr>
          <p:nvPr/>
        </p:nvPicPr>
        <p:blipFill>
          <a:blip r:embed="rId2"/>
          <a:stretch>
            <a:fillRect/>
          </a:stretch>
        </p:blipFill>
        <p:spPr>
          <a:xfrm>
            <a:off x="583743" y="5492057"/>
            <a:ext cx="3381375" cy="1133475"/>
          </a:xfrm>
          <a:prstGeom prst="rect">
            <a:avLst/>
          </a:prstGeom>
        </p:spPr>
      </p:pic>
      <p:pic>
        <p:nvPicPr>
          <p:cNvPr id="5" name="図 4"/>
          <p:cNvPicPr>
            <a:picLocks noChangeAspect="1"/>
          </p:cNvPicPr>
          <p:nvPr/>
        </p:nvPicPr>
        <p:blipFill>
          <a:blip r:embed="rId3"/>
          <a:stretch>
            <a:fillRect/>
          </a:stretch>
        </p:blipFill>
        <p:spPr>
          <a:xfrm>
            <a:off x="3965118" y="5500061"/>
            <a:ext cx="1775637" cy="1133475"/>
          </a:xfrm>
          <a:prstGeom prst="rect">
            <a:avLst/>
          </a:prstGeom>
        </p:spPr>
      </p:pic>
      <p:sp>
        <p:nvSpPr>
          <p:cNvPr id="21" name="テキスト ボックス 20">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79864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56946" y="1200122"/>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2 – Experience Snowshoe</a:t>
            </a:r>
            <a:endParaRPr kumimoji="1" lang="ja-JP" altLang="en-US" sz="1400" b="1" dirty="0"/>
          </a:p>
        </p:txBody>
      </p:sp>
      <p:sp>
        <p:nvSpPr>
          <p:cNvPr id="16" name="正方形/長方形 15">
            <a:extLst>
              <a:ext uri="{FF2B5EF4-FFF2-40B4-BE49-F238E27FC236}">
                <a16:creationId xmlns:a16="http://schemas.microsoft.com/office/drawing/2014/main" id="{C284F8E5-0705-4610-B091-DEEBEBF6D097}"/>
              </a:ext>
            </a:extLst>
          </p:cNvPr>
          <p:cNvSpPr/>
          <p:nvPr/>
        </p:nvSpPr>
        <p:spPr>
          <a:xfrm>
            <a:off x="583743" y="5207362"/>
            <a:ext cx="5345288" cy="59817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lang="en-US" altLang="ja-JP" sz="1200" dirty="0"/>
              <a:t>For dinner tonight, salmon </a:t>
            </a:r>
            <a:r>
              <a:rPr lang="en-US" altLang="ja-JP" sz="1200" dirty="0" smtClean="0"/>
              <a:t>dishes with </a:t>
            </a:r>
            <a:r>
              <a:rPr lang="en-US" altLang="ja-JP" sz="1200" dirty="0"/>
              <a:t>local ingredients will be served. After the delicious dinner, we return to the hotel to spend </a:t>
            </a:r>
            <a:r>
              <a:rPr lang="en-US" altLang="ja-JP" sz="1200" dirty="0" smtClean="0"/>
              <a:t>the night</a:t>
            </a:r>
            <a:r>
              <a:rPr lang="en-US" altLang="ja-JP" dirty="0" smtClean="0"/>
              <a:t>.</a:t>
            </a:r>
            <a:endParaRPr kumimoji="1" lang="en-US" altLang="ja-JP" sz="1200"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73663" y="1511008"/>
            <a:ext cx="5527230" cy="18228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The second day of the trip begins in earnest with an introduction to the "Salmon Sanctuary </a:t>
            </a:r>
            <a:r>
              <a:rPr lang="en-US" altLang="ja-JP" sz="1200" dirty="0" smtClean="0"/>
              <a:t>.Enjoy a </a:t>
            </a:r>
            <a:r>
              <a:rPr lang="en-US" altLang="ja-JP" sz="1200" dirty="0"/>
              <a:t>breakfast buffet served at the hotel </a:t>
            </a:r>
            <a:r>
              <a:rPr lang="en-US" altLang="ja-JP" sz="1200" dirty="0" smtClean="0"/>
              <a:t>and </a:t>
            </a:r>
            <a:r>
              <a:rPr lang="en-US" altLang="ja-JP" sz="1200" dirty="0"/>
              <a:t>leave the hotel at </a:t>
            </a:r>
            <a:r>
              <a:rPr lang="en-US" altLang="ja-JP" sz="1200" dirty="0" smtClean="0"/>
              <a:t>08:30 </a:t>
            </a:r>
            <a:r>
              <a:rPr lang="en-US" altLang="ja-JP" sz="1200" dirty="0"/>
              <a:t>am. </a:t>
            </a:r>
            <a:r>
              <a:rPr lang="en-US" altLang="ja-JP" sz="1200" dirty="0" smtClean="0"/>
              <a:t>Then</a:t>
            </a:r>
            <a:r>
              <a:rPr lang="en-US" altLang="ja-JP" sz="1200" dirty="0"/>
              <a:t>, we enjoy a </a:t>
            </a:r>
            <a:r>
              <a:rPr lang="en-US" altLang="ja-JP" sz="1200" dirty="0" smtClean="0"/>
              <a:t>2-hour </a:t>
            </a:r>
            <a:r>
              <a:rPr lang="en-US" altLang="ja-JP" sz="1200" dirty="0"/>
              <a:t>river </a:t>
            </a:r>
            <a:r>
              <a:rPr lang="en-US" altLang="ja-JP" sz="1200" dirty="0" smtClean="0"/>
              <a:t>Snowshoe </a:t>
            </a:r>
            <a:r>
              <a:rPr lang="en-US" altLang="ja-JP" sz="1200" dirty="0"/>
              <a:t>in Po River forest </a:t>
            </a:r>
            <a:r>
              <a:rPr lang="en-US" altLang="ja-JP" sz="1200" dirty="0" smtClean="0"/>
              <a:t>.</a:t>
            </a:r>
            <a:endParaRPr lang="en-US" altLang="ja-JP" sz="1200" dirty="0"/>
          </a:p>
          <a:p>
            <a:endParaRPr lang="en-US" altLang="ja-JP" sz="1200" dirty="0" smtClean="0"/>
          </a:p>
          <a:p>
            <a:r>
              <a:rPr lang="en-US" altLang="ja-JP" sz="1200" dirty="0" smtClean="0"/>
              <a:t>After </a:t>
            </a:r>
            <a:r>
              <a:rPr lang="en-US" altLang="ja-JP" sz="1200" dirty="0"/>
              <a:t>a 10-minute drive from the hotel to the Po River Historic Park for guidance, we will head out into the vast field before us for a forest walk and canoeing tour. </a:t>
            </a:r>
            <a:endParaRPr lang="en-US" altLang="ja-JP" sz="1200" dirty="0" smtClean="0"/>
          </a:p>
          <a:p>
            <a:endParaRPr lang="en-US" altLang="ja-JP" sz="1200" dirty="0"/>
          </a:p>
        </p:txBody>
      </p:sp>
      <p:sp>
        <p:nvSpPr>
          <p:cNvPr id="19" name="正方形/長方形 18">
            <a:extLst>
              <a:ext uri="{FF2B5EF4-FFF2-40B4-BE49-F238E27FC236}">
                <a16:creationId xmlns:a16="http://schemas.microsoft.com/office/drawing/2014/main" id="{1682D1F6-6420-4095-84F1-0E7E917E2CE7}"/>
              </a:ext>
            </a:extLst>
          </p:cNvPr>
          <p:cNvSpPr/>
          <p:nvPr/>
        </p:nvSpPr>
        <p:spPr>
          <a:xfrm>
            <a:off x="629654" y="4827728"/>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Dinner </a:t>
            </a:r>
            <a:endParaRPr kumimoji="1" lang="ja-JP" altLang="en-US" sz="1400" b="1" dirty="0">
              <a:solidFill>
                <a:schemeClr val="accent6">
                  <a:lumMod val="75000"/>
                </a:schemeClr>
              </a:solidFill>
            </a:endParaRPr>
          </a:p>
        </p:txBody>
      </p:sp>
      <p:sp>
        <p:nvSpPr>
          <p:cNvPr id="3" name="正方形/長方形 2"/>
          <p:cNvSpPr/>
          <p:nvPr/>
        </p:nvSpPr>
        <p:spPr>
          <a:xfrm>
            <a:off x="629654" y="5920160"/>
            <a:ext cx="5840414" cy="1107996"/>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a:t>
            </a:r>
            <a:r>
              <a:rPr lang="en-US" altLang="ja-JP" sz="1200" dirty="0" smtClean="0">
                <a:solidFill>
                  <a:srgbClr val="000000"/>
                </a:solidFill>
                <a:ea typeface="游明朝" panose="02020400000000000000" pitchFamily="18" charset="-128"/>
              </a:rPr>
              <a:t>: </a:t>
            </a:r>
            <a:r>
              <a:rPr lang="en-US" altLang="ja-JP" sz="1200" dirty="0" smtClean="0"/>
              <a:t>                  Snowshoe </a:t>
            </a:r>
            <a:r>
              <a:rPr lang="en-US" altLang="ja-JP" sz="1200" dirty="0"/>
              <a:t>in Po River </a:t>
            </a:r>
            <a:r>
              <a:rPr lang="en-US" altLang="ja-JP" sz="1200" dirty="0" smtClean="0"/>
              <a:t>forest</a:t>
            </a:r>
          </a:p>
          <a:p>
            <a:r>
              <a:rPr lang="en-US" altLang="ja-JP" sz="1200" dirty="0"/>
              <a:t>Activity details:      </a:t>
            </a:r>
            <a:r>
              <a:rPr lang="en-US" altLang="ja-JP" sz="1200" dirty="0" smtClean="0"/>
              <a:t>Difficulty:2/5 </a:t>
            </a:r>
            <a:r>
              <a:rPr lang="en-US" altLang="ja-JP" sz="1200" dirty="0"/>
              <a:t>Easy active</a:t>
            </a:r>
          </a:p>
          <a:p>
            <a:r>
              <a:rPr lang="en-US" altLang="ja-JP" sz="1200" dirty="0" smtClean="0"/>
              <a:t>                                 Time </a:t>
            </a:r>
            <a:r>
              <a:rPr lang="en-US" altLang="ja-JP" sz="1200" dirty="0"/>
              <a:t>required: approx. 2</a:t>
            </a:r>
            <a:r>
              <a:rPr lang="en-US" altLang="ja-JP" sz="1200" dirty="0" smtClean="0"/>
              <a:t>hr</a:t>
            </a:r>
          </a:p>
          <a:p>
            <a:r>
              <a:rPr lang="en-US" altLang="ja-JP" sz="1200" dirty="0" smtClean="0">
                <a:solidFill>
                  <a:srgbClr val="000000"/>
                </a:solidFill>
                <a:ea typeface="游明朝" panose="02020400000000000000" pitchFamily="18" charset="-128"/>
              </a:rPr>
              <a:t>Meals </a:t>
            </a:r>
            <a:r>
              <a:rPr lang="en-US" altLang="ja-JP" sz="1200" dirty="0">
                <a:solidFill>
                  <a:srgbClr val="000000"/>
                </a:solidFill>
                <a:ea typeface="游明朝" panose="02020400000000000000" pitchFamily="18" charset="-128"/>
              </a:rPr>
              <a:t>provided:    </a:t>
            </a:r>
            <a:r>
              <a:rPr lang="en-US" altLang="ja-JP" sz="1200" dirty="0" err="1"/>
              <a:t>Breakfast,Lunch</a:t>
            </a:r>
            <a:r>
              <a:rPr lang="en-US" altLang="ja-JP" sz="1200" dirty="0"/>
              <a:t>, </a:t>
            </a:r>
            <a:r>
              <a:rPr lang="en-US" altLang="ja-JP" sz="1200" dirty="0" smtClean="0"/>
              <a:t>Dinner</a:t>
            </a:r>
            <a:endParaRPr lang="en-US" altLang="ja-JP" sz="1200" dirty="0">
              <a:solidFill>
                <a:srgbClr val="000000"/>
              </a:solidFill>
              <a:ea typeface="游明朝" panose="02020400000000000000" pitchFamily="18" charset="-128"/>
            </a:endParaRPr>
          </a:p>
          <a:p>
            <a:r>
              <a:rPr lang="it-IT" altLang="ja-JP" sz="1200" dirty="0" smtClean="0">
                <a:solidFill>
                  <a:srgbClr val="000000"/>
                </a:solidFill>
                <a:ea typeface="游明朝" panose="02020400000000000000" pitchFamily="18" charset="-128"/>
              </a:rPr>
              <a:t>Accommodation:  </a:t>
            </a:r>
            <a:r>
              <a:rPr lang="en-US" altLang="ja-JP" sz="1200" dirty="0"/>
              <a:t>H</a:t>
            </a:r>
            <a:r>
              <a:rPr lang="en-US" altLang="ja-JP" sz="1200" dirty="0" smtClean="0"/>
              <a:t>otel </a:t>
            </a:r>
            <a:r>
              <a:rPr lang="en-US" altLang="ja-JP" sz="1200" dirty="0" err="1"/>
              <a:t>Minenoyu</a:t>
            </a:r>
            <a:r>
              <a:rPr lang="en-US" altLang="ja-JP" dirty="0"/>
              <a:t> </a:t>
            </a:r>
            <a:endParaRPr lang="ja-JP" altLang="en-US" sz="1200" dirty="0"/>
          </a:p>
        </p:txBody>
      </p:sp>
      <p:sp>
        <p:nvSpPr>
          <p:cNvPr id="13" name="正方形/長方形 12">
            <a:extLst>
              <a:ext uri="{FF2B5EF4-FFF2-40B4-BE49-F238E27FC236}">
                <a16:creationId xmlns:a16="http://schemas.microsoft.com/office/drawing/2014/main" id="{1682D1F6-6420-4095-84F1-0E7E917E2CE7}"/>
              </a:ext>
            </a:extLst>
          </p:cNvPr>
          <p:cNvSpPr/>
          <p:nvPr/>
        </p:nvSpPr>
        <p:spPr>
          <a:xfrm>
            <a:off x="573663" y="2811087"/>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Lunch </a:t>
            </a:r>
            <a:endParaRPr kumimoji="1" lang="ja-JP" altLang="en-US" sz="1400" b="1" dirty="0">
              <a:solidFill>
                <a:schemeClr val="accent6">
                  <a:lumMod val="75000"/>
                </a:schemeClr>
              </a:solidFill>
            </a:endParaRPr>
          </a:p>
        </p:txBody>
      </p:sp>
      <p:sp>
        <p:nvSpPr>
          <p:cNvPr id="5" name="正方形/長方形 4"/>
          <p:cNvSpPr/>
          <p:nvPr/>
        </p:nvSpPr>
        <p:spPr>
          <a:xfrm>
            <a:off x="573663" y="3119897"/>
            <a:ext cx="5998861" cy="830997"/>
          </a:xfrm>
          <a:prstGeom prst="rect">
            <a:avLst/>
          </a:prstGeom>
        </p:spPr>
        <p:txBody>
          <a:bodyPr wrap="square">
            <a:spAutoFit/>
          </a:bodyPr>
          <a:lstStyle/>
          <a:p>
            <a:r>
              <a:rPr lang="en-US" altLang="ja-JP" sz="1200" dirty="0">
                <a:solidFill>
                  <a:srgbClr val="000000"/>
                </a:solidFill>
                <a:ea typeface="游明朝" panose="02020400000000000000" pitchFamily="18" charset="-128"/>
              </a:rPr>
              <a:t>The lunch on this </a:t>
            </a:r>
            <a:r>
              <a:rPr lang="en-US" altLang="ja-JP" sz="1200" dirty="0" smtClean="0">
                <a:solidFill>
                  <a:srgbClr val="000000"/>
                </a:solidFill>
                <a:ea typeface="游明朝" panose="02020400000000000000" pitchFamily="18" charset="-128"/>
              </a:rPr>
              <a:t>day </a:t>
            </a:r>
            <a:r>
              <a:rPr lang="en-US" altLang="ja-JP" sz="1200" dirty="0" smtClean="0"/>
              <a:t>you </a:t>
            </a:r>
            <a:r>
              <a:rPr lang="en-US" altLang="ja-JP" sz="1200" dirty="0"/>
              <a:t>will enjoy </a:t>
            </a:r>
            <a:r>
              <a:rPr lang="en-US" altLang="ja-JP" sz="1200" dirty="0" err="1"/>
              <a:t>chazuke</a:t>
            </a:r>
            <a:r>
              <a:rPr lang="en-US" altLang="ja-JP" sz="1200" dirty="0"/>
              <a:t>, a traditional preserved food made from salmon in the mountains, with a dashi broth that you can blend yourself. The </a:t>
            </a:r>
            <a:r>
              <a:rPr lang="en-US" altLang="ja-JP" sz="1200" dirty="0" err="1"/>
              <a:t>Rausu</a:t>
            </a:r>
            <a:r>
              <a:rPr lang="en-US" altLang="ja-JP" sz="1200" dirty="0"/>
              <a:t> kelp and scallops used in the broth are major marine products from the </a:t>
            </a:r>
            <a:r>
              <a:rPr lang="en-US" altLang="ja-JP" sz="1200" dirty="0" err="1"/>
              <a:t>Nemuro</a:t>
            </a:r>
            <a:r>
              <a:rPr lang="en-US" altLang="ja-JP" sz="1200" dirty="0"/>
              <a:t> Straits.</a:t>
            </a:r>
          </a:p>
          <a:p>
            <a:endParaRPr lang="ja-JP" altLang="en-US" sz="1200" dirty="0"/>
          </a:p>
        </p:txBody>
      </p:sp>
      <p:sp>
        <p:nvSpPr>
          <p:cNvPr id="6" name="正方形/長方形 5"/>
          <p:cNvSpPr/>
          <p:nvPr/>
        </p:nvSpPr>
        <p:spPr>
          <a:xfrm>
            <a:off x="573663" y="3892408"/>
            <a:ext cx="6184622" cy="1200329"/>
          </a:xfrm>
          <a:prstGeom prst="rect">
            <a:avLst/>
          </a:prstGeom>
        </p:spPr>
        <p:txBody>
          <a:bodyPr wrap="square">
            <a:spAutoFit/>
          </a:bodyPr>
          <a:lstStyle/>
          <a:p>
            <a:r>
              <a:rPr lang="en-US" altLang="ja-JP" sz="1200" dirty="0" smtClean="0"/>
              <a:t>After lunch, we will take a walking tour of the town to learn what the town looks like today based </a:t>
            </a:r>
            <a:r>
              <a:rPr lang="en-US" altLang="ja-JP" sz="1200" dirty="0"/>
              <a:t>on the salmon sanctuary and history we learned at the beginning of the tour. You will have the opportunity to compare it with existing documents and screen paintings to learn how the region has developed.</a:t>
            </a:r>
          </a:p>
          <a:p>
            <a:endParaRPr lang="en-US" altLang="ja-JP" sz="1200" dirty="0"/>
          </a:p>
          <a:p>
            <a:r>
              <a:rPr lang="en-US" altLang="ja-JP" sz="1200" dirty="0"/>
              <a:t> </a:t>
            </a:r>
          </a:p>
        </p:txBody>
      </p:sp>
      <p:pic>
        <p:nvPicPr>
          <p:cNvPr id="7" name="図 6"/>
          <p:cNvPicPr>
            <a:picLocks noChangeAspect="1"/>
          </p:cNvPicPr>
          <p:nvPr/>
        </p:nvPicPr>
        <p:blipFill>
          <a:blip r:embed="rId2"/>
          <a:stretch>
            <a:fillRect/>
          </a:stretch>
        </p:blipFill>
        <p:spPr>
          <a:xfrm>
            <a:off x="629654" y="7142781"/>
            <a:ext cx="5029200" cy="1114425"/>
          </a:xfrm>
          <a:prstGeom prst="rect">
            <a:avLst/>
          </a:prstGeom>
        </p:spPr>
      </p:pic>
      <p:sp>
        <p:nvSpPr>
          <p:cNvPr id="21" name="テキスト ボックス 20">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2416779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63060" y="114090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3 -</a:t>
            </a:r>
            <a:r>
              <a:rPr lang="en-US" altLang="ja-JP" sz="1400" dirty="0"/>
              <a:t> </a:t>
            </a:r>
            <a:r>
              <a:rPr lang="en-US" altLang="ja-JP" dirty="0"/>
              <a:t>Exciting </a:t>
            </a:r>
            <a:r>
              <a:rPr lang="en-US" altLang="ja-JP" dirty="0" smtClean="0"/>
              <a:t>Drift </a:t>
            </a:r>
            <a:r>
              <a:rPr lang="en-US" altLang="ja-JP" dirty="0"/>
              <a:t>ice bird cruise </a:t>
            </a:r>
            <a:endParaRPr kumimoji="1" lang="ja-JP" altLang="en-US"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49000" y="1578285"/>
            <a:ext cx="5731879" cy="88362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W</a:t>
            </a:r>
            <a:r>
              <a:rPr lang="en-US" altLang="ja-JP" sz="1200" dirty="0" smtClean="0"/>
              <a:t>hole </a:t>
            </a:r>
            <a:r>
              <a:rPr lang="en-US" altLang="ja-JP" sz="1200" dirty="0"/>
              <a:t>day enjoying the activity that starts from 9:00 am to evening.  We have a Japanese style menu breakfast at the hotel, then start </a:t>
            </a:r>
            <a:r>
              <a:rPr lang="en-US" altLang="ja-JP" sz="1200" dirty="0" smtClean="0"/>
              <a:t>our </a:t>
            </a:r>
            <a:r>
              <a:rPr lang="en-US" altLang="ja-JP" sz="1200" dirty="0" err="1" smtClean="0"/>
              <a:t>Shiretoko-Rausu</a:t>
            </a:r>
            <a:r>
              <a:rPr lang="en-US" altLang="ja-JP" sz="1200" dirty="0" smtClean="0"/>
              <a:t> </a:t>
            </a:r>
            <a:r>
              <a:rPr lang="en-US" altLang="ja-JP" sz="1200" dirty="0"/>
              <a:t>Drift Ice </a:t>
            </a:r>
            <a:r>
              <a:rPr lang="en-US" altLang="ja-JP" sz="1200" dirty="0" smtClean="0"/>
              <a:t>Tour, Including </a:t>
            </a:r>
            <a:r>
              <a:rPr lang="fr-FR" altLang="ja-JP" sz="1200" dirty="0" err="1" smtClean="0"/>
              <a:t>Shrine</a:t>
            </a:r>
            <a:r>
              <a:rPr lang="fr-FR" altLang="ja-JP" sz="1200" dirty="0" smtClean="0"/>
              <a:t>, local </a:t>
            </a:r>
            <a:r>
              <a:rPr lang="fr-FR" altLang="ja-JP" sz="1200" dirty="0" err="1" smtClean="0"/>
              <a:t>maklet</a:t>
            </a:r>
            <a:r>
              <a:rPr lang="fr-FR" altLang="ja-JP" sz="1200" dirty="0" smtClean="0"/>
              <a:t> </a:t>
            </a:r>
            <a:r>
              <a:rPr lang="fr-FR" altLang="ja-JP" sz="1200" dirty="0" err="1" smtClean="0"/>
              <a:t>visit</a:t>
            </a:r>
            <a:r>
              <a:rPr lang="fr-FR" altLang="ja-JP" sz="1200" dirty="0" smtClean="0"/>
              <a:t> , </a:t>
            </a:r>
            <a:r>
              <a:rPr lang="fr-FR" altLang="ja-JP" sz="1200" dirty="0"/>
              <a:t>drift </a:t>
            </a:r>
            <a:r>
              <a:rPr lang="fr-FR" altLang="ja-JP" sz="1200" dirty="0" err="1"/>
              <a:t>ice</a:t>
            </a:r>
            <a:r>
              <a:rPr lang="fr-FR" altLang="ja-JP" sz="1200" dirty="0"/>
              <a:t> observation</a:t>
            </a:r>
            <a:endParaRPr lang="en-US" altLang="ja-JP" sz="1200" dirty="0" smtClean="0"/>
          </a:p>
          <a:p>
            <a:endParaRPr lang="en-US" altLang="ja-JP" sz="1200" dirty="0" smtClean="0"/>
          </a:p>
        </p:txBody>
      </p:sp>
      <p:sp>
        <p:nvSpPr>
          <p:cNvPr id="19" name="正方形/長方形 18">
            <a:extLst>
              <a:ext uri="{FF2B5EF4-FFF2-40B4-BE49-F238E27FC236}">
                <a16:creationId xmlns:a16="http://schemas.microsoft.com/office/drawing/2014/main" id="{1682D1F6-6420-4095-84F1-0E7E917E2CE7}"/>
              </a:ext>
            </a:extLst>
          </p:cNvPr>
          <p:cNvSpPr/>
          <p:nvPr/>
        </p:nvSpPr>
        <p:spPr>
          <a:xfrm>
            <a:off x="523062" y="6219311"/>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Dinner </a:t>
            </a:r>
            <a:endParaRPr kumimoji="1" lang="ja-JP" altLang="en-US" sz="1400" b="1" dirty="0">
              <a:solidFill>
                <a:schemeClr val="accent6">
                  <a:lumMod val="75000"/>
                </a:schemeClr>
              </a:solidFill>
            </a:endParaRPr>
          </a:p>
        </p:txBody>
      </p:sp>
      <p:sp>
        <p:nvSpPr>
          <p:cNvPr id="4" name="正方形/長方形 3"/>
          <p:cNvSpPr/>
          <p:nvPr/>
        </p:nvSpPr>
        <p:spPr>
          <a:xfrm>
            <a:off x="523062" y="2267060"/>
            <a:ext cx="6167349" cy="2123658"/>
          </a:xfrm>
          <a:prstGeom prst="rect">
            <a:avLst/>
          </a:prstGeom>
        </p:spPr>
        <p:txBody>
          <a:bodyPr wrap="square">
            <a:spAutoFit/>
          </a:bodyPr>
          <a:lstStyle/>
          <a:p>
            <a:r>
              <a:rPr lang="en-US" altLang="ja-JP" sz="1200" dirty="0"/>
              <a:t>On the way back to town, we will stop by Hamada </a:t>
            </a:r>
            <a:r>
              <a:rPr lang="en-US" altLang="ja-JP" sz="1200" dirty="0" err="1"/>
              <a:t>Shoten</a:t>
            </a:r>
            <a:r>
              <a:rPr lang="en-US" altLang="ja-JP" sz="1200" dirty="0"/>
              <a:t> for lunch and try our hand at cracking sea urchins. </a:t>
            </a:r>
            <a:r>
              <a:rPr lang="en-US" altLang="ja-JP" sz="1200" dirty="0" smtClean="0"/>
              <a:t>To learn</a:t>
            </a:r>
            <a:r>
              <a:rPr lang="en-US" altLang="ja-JP" sz="1200" dirty="0" smtClean="0"/>
              <a:t> </a:t>
            </a:r>
            <a:r>
              <a:rPr lang="en-US" altLang="ja-JP" sz="1200" dirty="0"/>
              <a:t>the fishing industry that developed in </a:t>
            </a:r>
            <a:r>
              <a:rPr lang="en-US" altLang="ja-JP" sz="1200" dirty="0" err="1"/>
              <a:t>Rausu</a:t>
            </a:r>
            <a:r>
              <a:rPr lang="en-US" altLang="ja-JP" sz="1200" dirty="0"/>
              <a:t> and the marine products that symbolize the richness of </a:t>
            </a:r>
            <a:r>
              <a:rPr lang="en-US" altLang="ja-JP" sz="1200" dirty="0" err="1"/>
              <a:t>Shiretoko's</a:t>
            </a:r>
            <a:r>
              <a:rPr lang="en-US" altLang="ja-JP" sz="1200" dirty="0"/>
              <a:t> seas while cracking sea urchins with an industrial guide and make a seafood bowl for lunch</a:t>
            </a:r>
            <a:r>
              <a:rPr lang="en-US" altLang="ja-JP" sz="1200" dirty="0" smtClean="0"/>
              <a:t>.</a:t>
            </a:r>
          </a:p>
          <a:p>
            <a:endParaRPr lang="en-US" altLang="ja-JP" sz="1200" dirty="0" smtClean="0"/>
          </a:p>
          <a:p>
            <a:r>
              <a:rPr lang="en-US" altLang="ja-JP" sz="1200" dirty="0" smtClean="0"/>
              <a:t>After </a:t>
            </a:r>
            <a:r>
              <a:rPr lang="en-US" altLang="ja-JP" sz="1200" dirty="0"/>
              <a:t>returning to town and having lunch, it is time for a lecture by a veteran kelp fisherman. </a:t>
            </a:r>
            <a:r>
              <a:rPr lang="en-US" altLang="ja-JP" sz="1200" dirty="0" smtClean="0"/>
              <a:t>It will be touching </a:t>
            </a:r>
            <a:r>
              <a:rPr lang="en-US" altLang="ja-JP" sz="1200" dirty="0"/>
              <a:t>the "</a:t>
            </a:r>
            <a:r>
              <a:rPr lang="en-US" altLang="ja-JP" sz="1200" dirty="0" err="1"/>
              <a:t>Rausu</a:t>
            </a:r>
            <a:r>
              <a:rPr lang="en-US" altLang="ja-JP" sz="1200" dirty="0"/>
              <a:t> kelp" that you tried in the previous day's </a:t>
            </a:r>
            <a:r>
              <a:rPr lang="en-US" altLang="ja-JP" sz="1200" dirty="0" err="1"/>
              <a:t>ochazuke</a:t>
            </a:r>
            <a:r>
              <a:rPr lang="en-US" altLang="ja-JP" sz="1200" dirty="0"/>
              <a:t> and learn about the source of the delicious taste that is carefully produced. </a:t>
            </a:r>
            <a:r>
              <a:rPr lang="en-US" altLang="ja-JP" sz="1200" dirty="0" err="1"/>
              <a:t>Rausu</a:t>
            </a:r>
            <a:r>
              <a:rPr lang="en-US" altLang="ja-JP" sz="1200" dirty="0"/>
              <a:t> kelp is a high-quality kelp that is attracting attention from all over the world. After being harvested, </a:t>
            </a:r>
            <a:r>
              <a:rPr lang="en-US" altLang="ja-JP" sz="1200" dirty="0" err="1"/>
              <a:t>Rausu</a:t>
            </a:r>
            <a:r>
              <a:rPr lang="en-US" altLang="ja-JP" sz="1200" dirty="0"/>
              <a:t> kelp undergoes 23 different processes and takes about 100 days to be made into a product</a:t>
            </a:r>
            <a:r>
              <a:rPr lang="en-US" altLang="ja-JP" sz="1200" dirty="0" smtClean="0"/>
              <a:t>.</a:t>
            </a:r>
          </a:p>
          <a:p>
            <a:r>
              <a:rPr lang="en-US" altLang="ja-JP" sz="1200" dirty="0" smtClean="0"/>
              <a:t> </a:t>
            </a:r>
            <a:endParaRPr lang="ja-JP" altLang="en-US" sz="1200" dirty="0"/>
          </a:p>
        </p:txBody>
      </p:sp>
      <p:sp>
        <p:nvSpPr>
          <p:cNvPr id="5" name="正方形/長方形 4"/>
          <p:cNvSpPr/>
          <p:nvPr/>
        </p:nvSpPr>
        <p:spPr>
          <a:xfrm>
            <a:off x="549000" y="4290506"/>
            <a:ext cx="6243238" cy="1938992"/>
          </a:xfrm>
          <a:prstGeom prst="rect">
            <a:avLst/>
          </a:prstGeom>
        </p:spPr>
        <p:txBody>
          <a:bodyPr wrap="square">
            <a:spAutoFit/>
          </a:bodyPr>
          <a:lstStyle/>
          <a:p>
            <a:r>
              <a:rPr lang="en-US" altLang="ja-JP" sz="1200" dirty="0">
                <a:solidFill>
                  <a:srgbClr val="000000"/>
                </a:solidFill>
                <a:ea typeface="游明朝" panose="02020400000000000000" pitchFamily="18" charset="-128"/>
              </a:rPr>
              <a:t>After lunch, </a:t>
            </a:r>
            <a:r>
              <a:rPr lang="en-US" altLang="ja-JP" sz="1200" dirty="0"/>
              <a:t>We will drive north along the coast of the </a:t>
            </a:r>
            <a:r>
              <a:rPr lang="en-US" altLang="ja-JP" sz="1200" dirty="0" err="1"/>
              <a:t>Nemuro</a:t>
            </a:r>
            <a:r>
              <a:rPr lang="en-US" altLang="ja-JP" sz="1200" dirty="0"/>
              <a:t> Straits for about an hour and enter </a:t>
            </a:r>
            <a:r>
              <a:rPr lang="en-US" altLang="ja-JP" sz="1200" dirty="0" err="1"/>
              <a:t>Rausu</a:t>
            </a:r>
            <a:r>
              <a:rPr lang="en-US" altLang="ja-JP" sz="1200" dirty="0"/>
              <a:t>, on the east coast of the World Natural Heritage Site </a:t>
            </a:r>
            <a:r>
              <a:rPr lang="en-US" altLang="ja-JP" sz="1200" dirty="0" err="1"/>
              <a:t>Shiretoko</a:t>
            </a:r>
            <a:r>
              <a:rPr lang="en-US" altLang="ja-JP" sz="1200" dirty="0" smtClean="0"/>
              <a:t>.</a:t>
            </a:r>
          </a:p>
          <a:p>
            <a:endParaRPr lang="en-US" altLang="ja-JP" sz="1200" dirty="0" smtClean="0"/>
          </a:p>
          <a:p>
            <a:r>
              <a:rPr lang="en-US" altLang="ja-JP" sz="1200" dirty="0" smtClean="0"/>
              <a:t>Get on </a:t>
            </a:r>
            <a:r>
              <a:rPr lang="en-US" altLang="ja-JP" sz="1200" dirty="0" smtClean="0"/>
              <a:t>the </a:t>
            </a:r>
            <a:r>
              <a:rPr lang="en-US" altLang="ja-JP" sz="1200" dirty="0" err="1" smtClean="0"/>
              <a:t>Shiretoko</a:t>
            </a:r>
            <a:r>
              <a:rPr lang="en-US" altLang="ja-JP" sz="1200" dirty="0" smtClean="0"/>
              <a:t> Nature Cruise, the highlight of your wildlife experience. Join experienced crew in their search for Steller’s Sea Eagle and White-tailed Sea Eagle. It is said that </a:t>
            </a:r>
            <a:r>
              <a:rPr lang="en-US" altLang="ja-JP" sz="1200" dirty="0" err="1" smtClean="0"/>
              <a:t>Shiretoko</a:t>
            </a:r>
            <a:r>
              <a:rPr lang="en-US" altLang="ja-JP" sz="1200" dirty="0" smtClean="0"/>
              <a:t> </a:t>
            </a:r>
            <a:r>
              <a:rPr lang="en-US" altLang="ja-JP" sz="1200" dirty="0" err="1" smtClean="0"/>
              <a:t>Rausu</a:t>
            </a:r>
            <a:r>
              <a:rPr lang="en-US" altLang="ja-JP" sz="1200" dirty="0" smtClean="0"/>
              <a:t> is the only place in the world where you can see these birds in such a short time after boarding. </a:t>
            </a:r>
          </a:p>
          <a:p>
            <a:r>
              <a:rPr lang="en-US" altLang="ja-JP" sz="1200" dirty="0" smtClean="0"/>
              <a:t>Experience firsthand the overwhelming sight and majesty of these wild animals, which are revered as gods (</a:t>
            </a:r>
            <a:r>
              <a:rPr lang="en-US" altLang="ja-JP" sz="1200" dirty="0" err="1" smtClean="0"/>
              <a:t>kamui</a:t>
            </a:r>
            <a:r>
              <a:rPr lang="en-US" altLang="ja-JP" sz="1200" dirty="0" smtClean="0"/>
              <a:t>) by the Ainu tribe, and the way of life of the people who have lived in harmony with the great outdoors</a:t>
            </a:r>
            <a:endParaRPr lang="ja-JP" altLang="en-US" sz="1200" dirty="0"/>
          </a:p>
        </p:txBody>
      </p:sp>
      <p:sp>
        <p:nvSpPr>
          <p:cNvPr id="6" name="正方形/長方形 5"/>
          <p:cNvSpPr/>
          <p:nvPr/>
        </p:nvSpPr>
        <p:spPr>
          <a:xfrm>
            <a:off x="549000" y="6545793"/>
            <a:ext cx="6267931" cy="276999"/>
          </a:xfrm>
          <a:prstGeom prst="rect">
            <a:avLst/>
          </a:prstGeom>
        </p:spPr>
        <p:txBody>
          <a:bodyPr wrap="square">
            <a:spAutoFit/>
          </a:bodyPr>
          <a:lstStyle/>
          <a:p>
            <a:r>
              <a:rPr lang="en-US" altLang="ja-JP" sz="1200" dirty="0"/>
              <a:t>For dinner tonight, </a:t>
            </a:r>
            <a:r>
              <a:rPr lang="en-US" altLang="ja-JP" sz="1200" dirty="0" smtClean="0"/>
              <a:t>seafood and sushi </a:t>
            </a:r>
            <a:r>
              <a:rPr lang="en-US" altLang="ja-JP" sz="1200" dirty="0"/>
              <a:t>with local ingredients will be served. </a:t>
            </a:r>
            <a:endParaRPr lang="ja-JP" altLang="en-US" sz="1200" dirty="0"/>
          </a:p>
        </p:txBody>
      </p:sp>
      <p:sp>
        <p:nvSpPr>
          <p:cNvPr id="21" name="正方形/長方形 20"/>
          <p:cNvSpPr/>
          <p:nvPr/>
        </p:nvSpPr>
        <p:spPr>
          <a:xfrm>
            <a:off x="563060" y="6859606"/>
            <a:ext cx="5840414" cy="1107996"/>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a:t>
            </a:r>
            <a:r>
              <a:rPr lang="en-US" altLang="ja-JP" sz="1200" dirty="0" smtClean="0">
                <a:solidFill>
                  <a:srgbClr val="000000"/>
                </a:solidFill>
                <a:ea typeface="游明朝" panose="02020400000000000000" pitchFamily="18" charset="-128"/>
              </a:rPr>
              <a:t>: </a:t>
            </a:r>
            <a:r>
              <a:rPr lang="en-US" altLang="ja-JP" sz="1200" dirty="0" smtClean="0"/>
              <a:t>                  </a:t>
            </a:r>
            <a:r>
              <a:rPr lang="en-US" altLang="ja-JP" sz="1200" dirty="0"/>
              <a:t>Drift ice bird </a:t>
            </a:r>
            <a:r>
              <a:rPr lang="en-US" altLang="ja-JP" sz="1200" dirty="0" smtClean="0"/>
              <a:t>cruise</a:t>
            </a:r>
          </a:p>
          <a:p>
            <a:r>
              <a:rPr lang="en-US" altLang="ja-JP" sz="1200" dirty="0"/>
              <a:t>Activity details:      </a:t>
            </a:r>
            <a:r>
              <a:rPr lang="en-US" altLang="ja-JP" sz="1200" dirty="0" smtClean="0"/>
              <a:t>Difficulty:1/5 </a:t>
            </a:r>
            <a:r>
              <a:rPr lang="en-US" altLang="ja-JP" sz="1200" dirty="0"/>
              <a:t>Easy active</a:t>
            </a:r>
          </a:p>
          <a:p>
            <a:r>
              <a:rPr lang="en-US" altLang="ja-JP" sz="1200" dirty="0" smtClean="0"/>
              <a:t>                                 Time </a:t>
            </a:r>
            <a:r>
              <a:rPr lang="en-US" altLang="ja-JP" sz="1200" dirty="0"/>
              <a:t>required: approx. </a:t>
            </a:r>
            <a:r>
              <a:rPr lang="en-US" altLang="ja-JP" sz="1200" dirty="0" smtClean="0"/>
              <a:t>1.5hr</a:t>
            </a:r>
          </a:p>
          <a:p>
            <a:r>
              <a:rPr lang="en-US" altLang="ja-JP" sz="1200" dirty="0" smtClean="0">
                <a:solidFill>
                  <a:srgbClr val="000000"/>
                </a:solidFill>
                <a:ea typeface="游明朝" panose="02020400000000000000" pitchFamily="18" charset="-128"/>
              </a:rPr>
              <a:t>Meals </a:t>
            </a:r>
            <a:r>
              <a:rPr lang="en-US" altLang="ja-JP" sz="1200" dirty="0">
                <a:solidFill>
                  <a:srgbClr val="000000"/>
                </a:solidFill>
                <a:ea typeface="游明朝" panose="02020400000000000000" pitchFamily="18" charset="-128"/>
              </a:rPr>
              <a:t>provided:    </a:t>
            </a:r>
            <a:r>
              <a:rPr lang="en-US" altLang="ja-JP" sz="1200" dirty="0" err="1"/>
              <a:t>Breakfast,Lunch</a:t>
            </a:r>
            <a:r>
              <a:rPr lang="en-US" altLang="ja-JP" sz="1200" dirty="0"/>
              <a:t>, </a:t>
            </a:r>
            <a:r>
              <a:rPr lang="en-US" altLang="ja-JP" sz="1200" dirty="0" smtClean="0"/>
              <a:t>Dinner</a:t>
            </a:r>
            <a:endParaRPr lang="en-US" altLang="ja-JP" sz="1200" dirty="0">
              <a:solidFill>
                <a:srgbClr val="000000"/>
              </a:solidFill>
              <a:ea typeface="游明朝" panose="02020400000000000000" pitchFamily="18" charset="-128"/>
            </a:endParaRPr>
          </a:p>
          <a:p>
            <a:r>
              <a:rPr lang="it-IT" altLang="ja-JP" sz="1200" dirty="0" smtClean="0">
                <a:solidFill>
                  <a:srgbClr val="000000"/>
                </a:solidFill>
                <a:ea typeface="游明朝" panose="02020400000000000000" pitchFamily="18" charset="-128"/>
              </a:rPr>
              <a:t>Accommodation:  </a:t>
            </a:r>
            <a:r>
              <a:rPr lang="en-US" altLang="ja-JP" sz="1200" dirty="0"/>
              <a:t>H</a:t>
            </a:r>
            <a:r>
              <a:rPr lang="en-US" altLang="ja-JP" sz="1200" dirty="0" smtClean="0"/>
              <a:t>otel </a:t>
            </a:r>
            <a:r>
              <a:rPr lang="en-US" altLang="ja-JP" sz="1200" dirty="0" err="1"/>
              <a:t>Minenoyu</a:t>
            </a:r>
            <a:r>
              <a:rPr lang="en-US" altLang="ja-JP" dirty="0"/>
              <a:t> </a:t>
            </a:r>
            <a:endParaRPr lang="ja-JP" altLang="en-US" sz="1200" dirty="0"/>
          </a:p>
        </p:txBody>
      </p:sp>
      <p:pic>
        <p:nvPicPr>
          <p:cNvPr id="8" name="図 7"/>
          <p:cNvPicPr>
            <a:picLocks noChangeAspect="1"/>
          </p:cNvPicPr>
          <p:nvPr/>
        </p:nvPicPr>
        <p:blipFill>
          <a:blip r:embed="rId2"/>
          <a:stretch>
            <a:fillRect/>
          </a:stretch>
        </p:blipFill>
        <p:spPr>
          <a:xfrm>
            <a:off x="2715904" y="8026041"/>
            <a:ext cx="1950084" cy="1280605"/>
          </a:xfrm>
          <a:prstGeom prst="rect">
            <a:avLst/>
          </a:prstGeom>
        </p:spPr>
      </p:pic>
      <p:pic>
        <p:nvPicPr>
          <p:cNvPr id="10" name="図 9"/>
          <p:cNvPicPr>
            <a:picLocks noChangeAspect="1"/>
          </p:cNvPicPr>
          <p:nvPr/>
        </p:nvPicPr>
        <p:blipFill>
          <a:blip r:embed="rId3"/>
          <a:stretch>
            <a:fillRect/>
          </a:stretch>
        </p:blipFill>
        <p:spPr>
          <a:xfrm>
            <a:off x="644412" y="8026041"/>
            <a:ext cx="2071492" cy="1304834"/>
          </a:xfrm>
          <a:prstGeom prst="rect">
            <a:avLst/>
          </a:prstGeom>
        </p:spPr>
      </p:pic>
      <p:sp>
        <p:nvSpPr>
          <p:cNvPr id="22" name="テキスト ボックス 21">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52666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63060" y="114090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4 -</a:t>
            </a:r>
            <a:r>
              <a:rPr lang="en-US" altLang="ja-JP" sz="1400" b="1" dirty="0" smtClean="0"/>
              <a:t>Snowshoe </a:t>
            </a:r>
            <a:r>
              <a:rPr lang="en-US" altLang="ja-JP" sz="1400" b="1" dirty="0"/>
              <a:t>in Primeval forest of </a:t>
            </a:r>
            <a:r>
              <a:rPr lang="en-US" altLang="ja-JP" sz="1400" b="1" dirty="0" err="1" smtClean="0"/>
              <a:t>Narawara</a:t>
            </a:r>
            <a:endParaRPr kumimoji="1" lang="ja-JP" altLang="en-US" sz="1400" b="1"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77121" y="1483762"/>
            <a:ext cx="5731879" cy="20838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We start our day with a breakfast buffet served at the hotel and leave the hotel at </a:t>
            </a:r>
            <a:r>
              <a:rPr lang="en-US" altLang="ja-JP" sz="1200" dirty="0" smtClean="0"/>
              <a:t>8:00 </a:t>
            </a:r>
            <a:r>
              <a:rPr lang="en-US" altLang="ja-JP" sz="1200" dirty="0"/>
              <a:t>am. </a:t>
            </a:r>
            <a:endParaRPr lang="en-US" altLang="ja-JP" sz="1200" dirty="0" smtClean="0"/>
          </a:p>
          <a:p>
            <a:endParaRPr lang="en-US" altLang="ja-JP" sz="1200" dirty="0"/>
          </a:p>
          <a:p>
            <a:r>
              <a:rPr lang="en-US" altLang="ja-JP" sz="1200" dirty="0" smtClean="0"/>
              <a:t>Going to</a:t>
            </a:r>
            <a:r>
              <a:rPr lang="en-US" altLang="ja-JP" sz="1200" dirty="0" smtClean="0"/>
              <a:t> </a:t>
            </a:r>
            <a:r>
              <a:rPr lang="en-US" altLang="ja-JP" sz="1200" dirty="0"/>
              <a:t>the </a:t>
            </a:r>
            <a:r>
              <a:rPr lang="en-US" altLang="ja-JP" sz="1200" dirty="0" err="1"/>
              <a:t>Notsuke</a:t>
            </a:r>
            <a:r>
              <a:rPr lang="en-US" altLang="ja-JP" sz="1200" dirty="0"/>
              <a:t> Peninsula area, a 60-minute drive south of </a:t>
            </a:r>
            <a:r>
              <a:rPr lang="en-US" altLang="ja-JP" sz="1200" dirty="0" err="1"/>
              <a:t>Shiretoko</a:t>
            </a:r>
            <a:r>
              <a:rPr lang="en-US" altLang="ja-JP" sz="1200" dirty="0"/>
              <a:t>. As with the </a:t>
            </a:r>
            <a:r>
              <a:rPr lang="en-US" altLang="ja-JP" sz="1200" dirty="0" err="1"/>
              <a:t>Rausu</a:t>
            </a:r>
            <a:r>
              <a:rPr lang="en-US" altLang="ja-JP" sz="1200" dirty="0"/>
              <a:t> kelp of the previous day, the area was developed through trial and error when the catch of major salmon declined, and fishing for scallops and Hokkai shrimp began, which led to the development of modern-day industries. </a:t>
            </a:r>
            <a:endParaRPr lang="en-US" altLang="ja-JP" sz="1200" dirty="0" smtClean="0"/>
          </a:p>
          <a:p>
            <a:endParaRPr lang="en-US" altLang="ja-JP" sz="1200" dirty="0" smtClean="0"/>
          </a:p>
          <a:p>
            <a:r>
              <a:rPr lang="en-US" altLang="ja-JP" sz="1200" dirty="0" smtClean="0"/>
              <a:t>Take </a:t>
            </a:r>
            <a:r>
              <a:rPr lang="en-US" altLang="ja-JP" sz="1200" dirty="0"/>
              <a:t>a snowshoe tour on the </a:t>
            </a:r>
            <a:r>
              <a:rPr lang="en-US" altLang="ja-JP" sz="1200" dirty="0" err="1"/>
              <a:t>Notsuke</a:t>
            </a:r>
            <a:r>
              <a:rPr lang="en-US" altLang="ja-JP" sz="1200" dirty="0"/>
              <a:t> Peninsula, which benefits from the rich waters of the </a:t>
            </a:r>
            <a:r>
              <a:rPr lang="en-US" altLang="ja-JP" sz="1200" dirty="0" err="1"/>
              <a:t>Nemuro</a:t>
            </a:r>
            <a:r>
              <a:rPr lang="en-US" altLang="ja-JP" sz="1200" dirty="0"/>
              <a:t> Straits. This is a premium activity that allows you to enter the primeval forest of </a:t>
            </a:r>
            <a:r>
              <a:rPr lang="en-US" altLang="ja-JP" sz="1200" dirty="0" err="1"/>
              <a:t>Narawara</a:t>
            </a:r>
            <a:r>
              <a:rPr lang="en-US" altLang="ja-JP" sz="1200" dirty="0"/>
              <a:t> on the </a:t>
            </a:r>
            <a:r>
              <a:rPr lang="en-US" altLang="ja-JP" sz="1200" dirty="0" err="1"/>
              <a:t>Notsuke</a:t>
            </a:r>
            <a:r>
              <a:rPr lang="en-US" altLang="ja-JP" sz="1200" dirty="0"/>
              <a:t> Peninsula under the limited guidance of a guide. </a:t>
            </a:r>
            <a:endParaRPr lang="en-US" altLang="ja-JP" sz="1200" dirty="0" smtClean="0"/>
          </a:p>
          <a:p>
            <a:r>
              <a:rPr lang="en-US" altLang="ja-JP" sz="1200" dirty="0" smtClean="0"/>
              <a:t>To</a:t>
            </a:r>
            <a:r>
              <a:rPr lang="en-US" altLang="ja-JP" sz="1200" dirty="0" smtClean="0"/>
              <a:t> </a:t>
            </a:r>
            <a:r>
              <a:rPr lang="en-US" altLang="ja-JP" sz="1200" dirty="0"/>
              <a:t>learn about the rich marine resources of </a:t>
            </a:r>
            <a:r>
              <a:rPr lang="en-US" altLang="ja-JP" sz="1200" dirty="0" err="1"/>
              <a:t>Notsuke</a:t>
            </a:r>
            <a:r>
              <a:rPr lang="en-US" altLang="ja-JP" sz="1200" dirty="0"/>
              <a:t> Peninsula and observe wild animals such as </a:t>
            </a:r>
            <a:r>
              <a:rPr lang="en-US" altLang="ja-JP" sz="1200" dirty="0" err="1"/>
              <a:t>Ezo</a:t>
            </a:r>
            <a:r>
              <a:rPr lang="en-US" altLang="ja-JP" sz="1200" dirty="0"/>
              <a:t> sika deer</a:t>
            </a:r>
            <a:endParaRPr lang="en-US" altLang="ja-JP" sz="1200" dirty="0" smtClean="0"/>
          </a:p>
        </p:txBody>
      </p:sp>
      <p:sp>
        <p:nvSpPr>
          <p:cNvPr id="19" name="正方形/長方形 18">
            <a:extLst>
              <a:ext uri="{FF2B5EF4-FFF2-40B4-BE49-F238E27FC236}">
                <a16:creationId xmlns:a16="http://schemas.microsoft.com/office/drawing/2014/main" id="{1682D1F6-6420-4095-84F1-0E7E917E2CE7}"/>
              </a:ext>
            </a:extLst>
          </p:cNvPr>
          <p:cNvSpPr/>
          <p:nvPr/>
        </p:nvSpPr>
        <p:spPr>
          <a:xfrm>
            <a:off x="577121" y="3960459"/>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Dinner </a:t>
            </a:r>
            <a:endParaRPr kumimoji="1" lang="ja-JP" altLang="en-US" sz="1400" b="1" dirty="0">
              <a:solidFill>
                <a:schemeClr val="accent6">
                  <a:lumMod val="75000"/>
                </a:schemeClr>
              </a:solidFill>
            </a:endParaRPr>
          </a:p>
        </p:txBody>
      </p:sp>
      <p:sp>
        <p:nvSpPr>
          <p:cNvPr id="4" name="正方形/長方形 3"/>
          <p:cNvSpPr/>
          <p:nvPr/>
        </p:nvSpPr>
        <p:spPr>
          <a:xfrm>
            <a:off x="577121" y="4335732"/>
            <a:ext cx="5904921" cy="830997"/>
          </a:xfrm>
          <a:prstGeom prst="rect">
            <a:avLst/>
          </a:prstGeom>
        </p:spPr>
        <p:txBody>
          <a:bodyPr wrap="square">
            <a:spAutoFit/>
          </a:bodyPr>
          <a:lstStyle/>
          <a:p>
            <a:r>
              <a:rPr lang="en-US" altLang="ja-JP" sz="1200" dirty="0" smtClean="0">
                <a:solidFill>
                  <a:srgbClr val="000000"/>
                </a:solidFill>
                <a:ea typeface="游明朝" panose="02020400000000000000" pitchFamily="18" charset="-128"/>
              </a:rPr>
              <a:t>Before </a:t>
            </a:r>
            <a:r>
              <a:rPr lang="en-US" altLang="ja-JP" sz="1200" dirty="0">
                <a:solidFill>
                  <a:srgbClr val="000000"/>
                </a:solidFill>
                <a:ea typeface="游明朝" panose="02020400000000000000" pitchFamily="18" charset="-128"/>
              </a:rPr>
              <a:t>heading out for dinner at </a:t>
            </a:r>
            <a:r>
              <a:rPr lang="en-US" altLang="ja-JP" sz="1200" dirty="0" smtClean="0">
                <a:solidFill>
                  <a:srgbClr val="000000"/>
                </a:solidFill>
                <a:ea typeface="游明朝" panose="02020400000000000000" pitchFamily="18" charset="-128"/>
              </a:rPr>
              <a:t>local restaurant </a:t>
            </a:r>
            <a:r>
              <a:rPr lang="en-US" altLang="ja-JP" sz="1200" dirty="0" err="1" smtClean="0">
                <a:solidFill>
                  <a:srgbClr val="000000"/>
                </a:solidFill>
                <a:ea typeface="游明朝" panose="02020400000000000000" pitchFamily="18" charset="-128"/>
              </a:rPr>
              <a:t>Shirao</a:t>
            </a:r>
            <a:r>
              <a:rPr lang="en-US" altLang="ja-JP" sz="1200" dirty="0" smtClean="0">
                <a:solidFill>
                  <a:srgbClr val="000000"/>
                </a:solidFill>
                <a:ea typeface="游明朝" panose="02020400000000000000" pitchFamily="18" charset="-128"/>
              </a:rPr>
              <a:t>, </a:t>
            </a:r>
            <a:r>
              <a:rPr lang="en-US" altLang="ja-JP" sz="1200" dirty="0">
                <a:solidFill>
                  <a:srgbClr val="000000"/>
                </a:solidFill>
                <a:ea typeface="游明朝" panose="02020400000000000000" pitchFamily="18" charset="-128"/>
              </a:rPr>
              <a:t>we go back to our hotel at 3</a:t>
            </a:r>
            <a:r>
              <a:rPr lang="en-US" altLang="ja-JP" sz="1200" dirty="0" smtClean="0">
                <a:solidFill>
                  <a:srgbClr val="000000"/>
                </a:solidFill>
                <a:ea typeface="游明朝" panose="02020400000000000000" pitchFamily="18" charset="-128"/>
              </a:rPr>
              <a:t>:00pm to take </a:t>
            </a:r>
            <a:r>
              <a:rPr lang="en-US" altLang="ja-JP" sz="1200" dirty="0">
                <a:solidFill>
                  <a:srgbClr val="000000"/>
                </a:solidFill>
                <a:ea typeface="游明朝" panose="02020400000000000000" pitchFamily="18" charset="-128"/>
              </a:rPr>
              <a:t>a short break</a:t>
            </a:r>
            <a:r>
              <a:rPr lang="en-US" altLang="ja-JP" sz="1200" dirty="0" smtClean="0">
                <a:solidFill>
                  <a:srgbClr val="000000"/>
                </a:solidFill>
                <a:ea typeface="游明朝" panose="02020400000000000000" pitchFamily="18" charset="-128"/>
              </a:rPr>
              <a:t>. For </a:t>
            </a:r>
            <a:r>
              <a:rPr lang="en-US" altLang="ja-JP" sz="1200" dirty="0">
                <a:solidFill>
                  <a:srgbClr val="000000"/>
                </a:solidFill>
                <a:ea typeface="游明朝" panose="02020400000000000000" pitchFamily="18" charset="-128"/>
              </a:rPr>
              <a:t>dinner tonight, </a:t>
            </a:r>
            <a:r>
              <a:rPr lang="en-US" altLang="ja-JP" sz="1200" dirty="0" smtClean="0"/>
              <a:t>seafood </a:t>
            </a:r>
            <a:r>
              <a:rPr lang="en-US" altLang="ja-JP" sz="1200" dirty="0"/>
              <a:t>from the </a:t>
            </a:r>
            <a:r>
              <a:rPr lang="en-US" altLang="ja-JP" sz="1200" dirty="0" err="1"/>
              <a:t>Notsuke</a:t>
            </a:r>
            <a:r>
              <a:rPr lang="en-US" altLang="ja-JP" sz="1200" dirty="0"/>
              <a:t> </a:t>
            </a:r>
            <a:r>
              <a:rPr lang="en-US" altLang="ja-JP" sz="1200" dirty="0" smtClean="0"/>
              <a:t>Peninsula </a:t>
            </a:r>
            <a:r>
              <a:rPr lang="en-US" altLang="ja-JP" sz="1200" dirty="0" smtClean="0">
                <a:solidFill>
                  <a:srgbClr val="000000"/>
                </a:solidFill>
                <a:ea typeface="游明朝" panose="02020400000000000000" pitchFamily="18" charset="-128"/>
              </a:rPr>
              <a:t> </a:t>
            </a:r>
            <a:r>
              <a:rPr lang="en-US" altLang="ja-JP" sz="1200" dirty="0">
                <a:solidFill>
                  <a:srgbClr val="000000"/>
                </a:solidFill>
                <a:ea typeface="游明朝" panose="02020400000000000000" pitchFamily="18" charset="-128"/>
              </a:rPr>
              <a:t>with local ingredients will be served. After the delicious dinner, we return to the hotel to spend the night.</a:t>
            </a:r>
            <a:endParaRPr lang="ja-JP" altLang="en-US" sz="1200" dirty="0"/>
          </a:p>
        </p:txBody>
      </p:sp>
      <p:sp>
        <p:nvSpPr>
          <p:cNvPr id="5" name="正方形/長方形 4"/>
          <p:cNvSpPr/>
          <p:nvPr/>
        </p:nvSpPr>
        <p:spPr>
          <a:xfrm>
            <a:off x="658506" y="5291200"/>
            <a:ext cx="5756065" cy="1015663"/>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 </a:t>
            </a:r>
            <a:r>
              <a:rPr lang="en-US" altLang="ja-JP" sz="1200" dirty="0"/>
              <a:t>                  </a:t>
            </a:r>
            <a:r>
              <a:rPr lang="en-US" altLang="ja-JP" sz="1200" dirty="0" smtClean="0"/>
              <a:t>Snowshoe </a:t>
            </a:r>
            <a:r>
              <a:rPr lang="en-US" altLang="ja-JP" sz="1200" dirty="0"/>
              <a:t>in Primeval forest of </a:t>
            </a:r>
            <a:r>
              <a:rPr lang="en-US" altLang="ja-JP" sz="1200" dirty="0" err="1"/>
              <a:t>Narawara</a:t>
            </a:r>
            <a:endParaRPr kumimoji="1" lang="ja-JP" altLang="en-US" sz="1200" dirty="0"/>
          </a:p>
          <a:p>
            <a:r>
              <a:rPr lang="en-US" altLang="ja-JP" sz="1200" dirty="0" smtClean="0"/>
              <a:t>Activity </a:t>
            </a:r>
            <a:r>
              <a:rPr lang="en-US" altLang="ja-JP" sz="1200" dirty="0"/>
              <a:t>details:      Difficulty:2/5 Easy active</a:t>
            </a:r>
          </a:p>
          <a:p>
            <a:r>
              <a:rPr lang="en-US" altLang="ja-JP" sz="1200" dirty="0"/>
              <a:t>                                 Time required: approx. </a:t>
            </a:r>
            <a:r>
              <a:rPr lang="en-US" altLang="ja-JP" sz="1200" dirty="0" smtClean="0"/>
              <a:t>3hr</a:t>
            </a:r>
            <a:endParaRPr lang="en-US" altLang="ja-JP" sz="1200" dirty="0"/>
          </a:p>
          <a:p>
            <a:r>
              <a:rPr lang="en-US" altLang="ja-JP" sz="1200" dirty="0">
                <a:solidFill>
                  <a:srgbClr val="000000"/>
                </a:solidFill>
                <a:ea typeface="游明朝" panose="02020400000000000000" pitchFamily="18" charset="-128"/>
              </a:rPr>
              <a:t>Meals provided:    </a:t>
            </a:r>
            <a:r>
              <a:rPr lang="en-US" altLang="ja-JP" sz="1200" dirty="0" err="1"/>
              <a:t>Breakfast,Lunch</a:t>
            </a:r>
            <a:r>
              <a:rPr lang="en-US" altLang="ja-JP" sz="1200" dirty="0"/>
              <a:t>, Dinner</a:t>
            </a:r>
            <a:endParaRPr lang="en-US" altLang="ja-JP" sz="1200" dirty="0">
              <a:solidFill>
                <a:srgbClr val="000000"/>
              </a:solidFill>
              <a:ea typeface="游明朝" panose="02020400000000000000" pitchFamily="18" charset="-128"/>
            </a:endParaRPr>
          </a:p>
          <a:p>
            <a:r>
              <a:rPr lang="it-IT" altLang="ja-JP" sz="1200" dirty="0">
                <a:solidFill>
                  <a:srgbClr val="000000"/>
                </a:solidFill>
                <a:ea typeface="游明朝" panose="02020400000000000000" pitchFamily="18" charset="-128"/>
              </a:rPr>
              <a:t>Accommodation:  </a:t>
            </a:r>
            <a:r>
              <a:rPr lang="en-US" altLang="ja-JP" sz="1200" dirty="0" smtClean="0"/>
              <a:t>Hotel </a:t>
            </a:r>
            <a:r>
              <a:rPr lang="en-US" altLang="ja-JP" sz="1200" dirty="0" err="1" smtClean="0"/>
              <a:t>Utageya</a:t>
            </a:r>
            <a:endParaRPr lang="ja-JP" altLang="en-US" sz="1200" dirty="0"/>
          </a:p>
        </p:txBody>
      </p:sp>
      <p:pic>
        <p:nvPicPr>
          <p:cNvPr id="6" name="図 5"/>
          <p:cNvPicPr>
            <a:picLocks noChangeAspect="1"/>
          </p:cNvPicPr>
          <p:nvPr/>
        </p:nvPicPr>
        <p:blipFill>
          <a:blip r:embed="rId2"/>
          <a:stretch>
            <a:fillRect/>
          </a:stretch>
        </p:blipFill>
        <p:spPr>
          <a:xfrm>
            <a:off x="658506" y="6431334"/>
            <a:ext cx="4184622" cy="1425387"/>
          </a:xfrm>
          <a:prstGeom prst="rect">
            <a:avLst/>
          </a:prstGeom>
        </p:spPr>
      </p:pic>
      <p:sp>
        <p:nvSpPr>
          <p:cNvPr id="21" name="テキスト ボックス 20">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1616109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63060" y="114090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a:t>
            </a:r>
            <a:r>
              <a:rPr kumimoji="1" lang="en-US" altLang="ja-JP" sz="1400" b="1" dirty="0"/>
              <a:t>5</a:t>
            </a:r>
            <a:r>
              <a:rPr kumimoji="1" lang="en-US" altLang="ja-JP" sz="1400" b="1" dirty="0" smtClean="0"/>
              <a:t> -</a:t>
            </a:r>
            <a:r>
              <a:rPr lang="en-US" altLang="ja-JP" sz="1400" b="1" dirty="0"/>
              <a:t>Lake </a:t>
            </a:r>
            <a:r>
              <a:rPr lang="en-US" altLang="ja-JP" sz="1400" b="1" dirty="0" err="1"/>
              <a:t>Furen</a:t>
            </a:r>
            <a:r>
              <a:rPr lang="en-US" altLang="ja-JP" sz="1400" b="1" dirty="0"/>
              <a:t> Traditional fishing</a:t>
            </a:r>
            <a:endParaRPr kumimoji="1" lang="ja-JP" altLang="en-US" sz="1400" b="1"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63060" y="1437114"/>
            <a:ext cx="5731879" cy="154570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We start our day with a breakfast buffet served at the </a:t>
            </a:r>
            <a:r>
              <a:rPr lang="en-US" altLang="ja-JP" sz="1200" dirty="0" smtClean="0"/>
              <a:t>hotel.</a:t>
            </a:r>
          </a:p>
          <a:p>
            <a:endParaRPr lang="en-US" altLang="ja-JP" sz="1200" dirty="0"/>
          </a:p>
          <a:p>
            <a:r>
              <a:rPr lang="en-US" altLang="ja-JP" sz="1200" dirty="0"/>
              <a:t>The main activity on the fifth day is a hands-on tour of Traditional fishing method in the </a:t>
            </a:r>
            <a:r>
              <a:rPr lang="en-US" altLang="ja-JP" sz="1200" dirty="0" err="1"/>
              <a:t>Furen</a:t>
            </a:r>
            <a:r>
              <a:rPr lang="en-US" altLang="ja-JP" sz="1200" dirty="0"/>
              <a:t> Lake with active fishermen. </a:t>
            </a:r>
            <a:r>
              <a:rPr lang="en-US" altLang="ja-JP" sz="1200" dirty="0"/>
              <a:t>L</a:t>
            </a:r>
            <a:r>
              <a:rPr lang="en-US" altLang="ja-JP" sz="1200" dirty="0" smtClean="0"/>
              <a:t>ecture </a:t>
            </a:r>
            <a:r>
              <a:rPr lang="en-US" altLang="ja-JP" sz="1200" dirty="0"/>
              <a:t>from an active fisherman in </a:t>
            </a:r>
            <a:r>
              <a:rPr lang="en-US" altLang="ja-JP" sz="1200" dirty="0" err="1"/>
              <a:t>Nemuro</a:t>
            </a:r>
            <a:r>
              <a:rPr lang="en-US" altLang="ja-JP" sz="1200" dirty="0"/>
              <a:t> and experience the traditional fishing method of ice net fishing under the ice at Lake </a:t>
            </a:r>
            <a:r>
              <a:rPr lang="en-US" altLang="ja-JP" sz="1200" dirty="0" err="1" smtClean="0"/>
              <a:t>Furen</a:t>
            </a:r>
            <a:r>
              <a:rPr lang="en-US" altLang="ja-JP" sz="1200" dirty="0"/>
              <a:t> </a:t>
            </a:r>
            <a:r>
              <a:rPr lang="en-US" altLang="ja-JP" sz="1200" dirty="0" smtClean="0"/>
              <a:t>and  </a:t>
            </a:r>
            <a:r>
              <a:rPr lang="en-US" altLang="ja-JP" sz="1200" dirty="0"/>
              <a:t>learn about the harsh environment of fishing and unique Hokkaido fish such as those found under the ice.</a:t>
            </a:r>
            <a:br>
              <a:rPr lang="en-US" altLang="ja-JP" sz="1200" dirty="0"/>
            </a:br>
            <a:endParaRPr lang="en-US" altLang="ja-JP" sz="1200" dirty="0"/>
          </a:p>
          <a:p>
            <a:r>
              <a:rPr lang="en-US" altLang="ja-JP" sz="1200" dirty="0"/>
              <a:t/>
            </a:r>
            <a:br>
              <a:rPr lang="en-US" altLang="ja-JP" sz="1200" dirty="0"/>
            </a:br>
            <a:endParaRPr lang="en-US" altLang="ja-JP" sz="1200" dirty="0" smtClean="0"/>
          </a:p>
        </p:txBody>
      </p:sp>
      <p:sp>
        <p:nvSpPr>
          <p:cNvPr id="13" name="正方形/長方形 12">
            <a:extLst>
              <a:ext uri="{FF2B5EF4-FFF2-40B4-BE49-F238E27FC236}">
                <a16:creationId xmlns:a16="http://schemas.microsoft.com/office/drawing/2014/main" id="{1682D1F6-6420-4095-84F1-0E7E917E2CE7}"/>
              </a:ext>
            </a:extLst>
          </p:cNvPr>
          <p:cNvSpPr/>
          <p:nvPr/>
        </p:nvSpPr>
        <p:spPr>
          <a:xfrm>
            <a:off x="563060" y="290363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solidFill>
                  <a:schemeClr val="accent6">
                    <a:lumMod val="75000"/>
                  </a:schemeClr>
                </a:solidFill>
              </a:rPr>
              <a:t>Lunch </a:t>
            </a:r>
            <a:endParaRPr kumimoji="1" lang="ja-JP" altLang="en-US" sz="1400" b="1" dirty="0">
              <a:solidFill>
                <a:schemeClr val="accent6">
                  <a:lumMod val="75000"/>
                </a:schemeClr>
              </a:solidFill>
            </a:endParaRPr>
          </a:p>
        </p:txBody>
      </p:sp>
      <p:sp>
        <p:nvSpPr>
          <p:cNvPr id="5" name="正方形/長方形 4"/>
          <p:cNvSpPr/>
          <p:nvPr/>
        </p:nvSpPr>
        <p:spPr>
          <a:xfrm>
            <a:off x="563060" y="3735462"/>
            <a:ext cx="6214309" cy="1754326"/>
          </a:xfrm>
          <a:prstGeom prst="rect">
            <a:avLst/>
          </a:prstGeom>
        </p:spPr>
        <p:txBody>
          <a:bodyPr wrap="square">
            <a:spAutoFit/>
          </a:bodyPr>
          <a:lstStyle/>
          <a:p>
            <a:r>
              <a:rPr lang="en-US" altLang="ja-JP" sz="1200" dirty="0" smtClean="0"/>
              <a:t>After lunch , please enjoy free time at </a:t>
            </a:r>
            <a:r>
              <a:rPr lang="en-US" altLang="ja-JP" sz="1200" dirty="0" err="1" smtClean="0"/>
              <a:t>Nemuro</a:t>
            </a:r>
            <a:r>
              <a:rPr lang="en-US" altLang="ja-JP" sz="1200" dirty="0" smtClean="0"/>
              <a:t>!   </a:t>
            </a:r>
            <a:endParaRPr lang="en-US" altLang="ja-JP" sz="1200" dirty="0"/>
          </a:p>
          <a:p>
            <a:r>
              <a:rPr lang="en-US" altLang="ja-JP" sz="1200" dirty="0" smtClean="0"/>
              <a:t>Recommendation:</a:t>
            </a:r>
            <a:endParaRPr lang="en-US" altLang="ja-JP" sz="1200" dirty="0" smtClean="0"/>
          </a:p>
          <a:p>
            <a:r>
              <a:rPr lang="en-US" altLang="ja-JP" sz="1200" dirty="0" smtClean="0"/>
              <a:t>Experience </a:t>
            </a:r>
            <a:r>
              <a:rPr lang="en-US" altLang="ja-JP" sz="1200" dirty="0"/>
              <a:t>dairy farming at Ito Ranch in </a:t>
            </a:r>
            <a:r>
              <a:rPr lang="en-US" altLang="ja-JP" sz="1200" dirty="0" err="1"/>
              <a:t>Meigo</a:t>
            </a:r>
            <a:r>
              <a:rPr lang="en-US" altLang="ja-JP" sz="1200" dirty="0"/>
              <a:t>, take a short break at the dairy cafe "Grassy Hill," and enjoy a cup of coffee at the </a:t>
            </a:r>
            <a:r>
              <a:rPr lang="en-US" altLang="ja-JP" sz="1200" dirty="0" err="1"/>
              <a:t>Nakashibetsu</a:t>
            </a:r>
            <a:r>
              <a:rPr lang="en-US" altLang="ja-JP" sz="1200" dirty="0"/>
              <a:t> Dairy </a:t>
            </a:r>
            <a:r>
              <a:rPr lang="en-US" altLang="ja-JP" sz="1200" dirty="0" smtClean="0"/>
              <a:t>Farm. Also </a:t>
            </a:r>
            <a:r>
              <a:rPr lang="en-US" altLang="ja-JP" sz="1200" dirty="0"/>
              <a:t>take a short rest at Grassy Hill, a dairy café, or stop off at a local market in </a:t>
            </a:r>
            <a:r>
              <a:rPr lang="en-US" altLang="ja-JP" sz="1200" dirty="0" err="1"/>
              <a:t>Nakashibetsu</a:t>
            </a:r>
            <a:r>
              <a:rPr lang="en-US" altLang="ja-JP" sz="1200" dirty="0"/>
              <a:t>. </a:t>
            </a:r>
            <a:endParaRPr lang="en-US" altLang="ja-JP" sz="1200" dirty="0" smtClean="0"/>
          </a:p>
          <a:p>
            <a:endParaRPr lang="en-US" altLang="ja-JP" sz="1200" dirty="0"/>
          </a:p>
          <a:p>
            <a:r>
              <a:rPr lang="en-US" altLang="ja-JP" sz="1200" dirty="0" smtClean="0"/>
              <a:t>For </a:t>
            </a:r>
            <a:r>
              <a:rPr lang="en-US" altLang="ja-JP" sz="1200" dirty="0"/>
              <a:t>dinner, we will have a Japanese-style dinner at </a:t>
            </a:r>
            <a:r>
              <a:rPr lang="en-US" altLang="ja-JP" sz="1200" dirty="0" smtClean="0"/>
              <a:t>“</a:t>
            </a:r>
            <a:r>
              <a:rPr lang="en-US" altLang="ja-JP" sz="1200" dirty="0" err="1" smtClean="0"/>
              <a:t>Yujyuku</a:t>
            </a:r>
            <a:r>
              <a:rPr lang="en-US" altLang="ja-JP" sz="1200" dirty="0" smtClean="0"/>
              <a:t> </a:t>
            </a:r>
            <a:r>
              <a:rPr lang="en-US" altLang="ja-JP" sz="1200" dirty="0" smtClean="0"/>
              <a:t>Daiichi”, with the </a:t>
            </a:r>
            <a:r>
              <a:rPr lang="en-US" altLang="ja-JP" sz="1200" dirty="0"/>
              <a:t>richness of the local food from the mountains and the sea and try your hand at </a:t>
            </a:r>
            <a:r>
              <a:rPr lang="en-US" altLang="ja-JP" sz="1200" dirty="0" smtClean="0"/>
              <a:t>sake . </a:t>
            </a:r>
            <a:r>
              <a:rPr lang="en-US" altLang="ja-JP" sz="1200" dirty="0" smtClean="0"/>
              <a:t>Please </a:t>
            </a:r>
            <a:r>
              <a:rPr lang="en-US" altLang="ja-JP" sz="1200" dirty="0" smtClean="0"/>
              <a:t>e</a:t>
            </a:r>
            <a:r>
              <a:rPr lang="en-US" altLang="ja-JP" sz="1200" dirty="0" smtClean="0"/>
              <a:t>njoy </a:t>
            </a:r>
            <a:r>
              <a:rPr lang="en-US" altLang="ja-JP" sz="1200" dirty="0"/>
              <a:t>hot spring and relaxing after a long day of travel. </a:t>
            </a:r>
            <a:endParaRPr lang="ja-JP" altLang="en-US" sz="1200" dirty="0"/>
          </a:p>
        </p:txBody>
      </p:sp>
      <p:sp>
        <p:nvSpPr>
          <p:cNvPr id="6" name="正方形/長方形 5"/>
          <p:cNvSpPr/>
          <p:nvPr/>
        </p:nvSpPr>
        <p:spPr>
          <a:xfrm>
            <a:off x="600024" y="3234388"/>
            <a:ext cx="5586502" cy="461665"/>
          </a:xfrm>
          <a:prstGeom prst="rect">
            <a:avLst/>
          </a:prstGeom>
        </p:spPr>
        <p:txBody>
          <a:bodyPr wrap="square">
            <a:spAutoFit/>
          </a:bodyPr>
          <a:lstStyle/>
          <a:p>
            <a:r>
              <a:rPr lang="en-US" altLang="ja-JP" sz="1200" dirty="0">
                <a:solidFill>
                  <a:srgbClr val="000000"/>
                </a:solidFill>
                <a:ea typeface="游明朝" panose="02020400000000000000" pitchFamily="18" charset="-128"/>
              </a:rPr>
              <a:t>Today’s food is made with local ingredients, and you will have “</a:t>
            </a:r>
            <a:r>
              <a:rPr lang="en-US" altLang="ja-JP" sz="1200" dirty="0" err="1">
                <a:solidFill>
                  <a:srgbClr val="000000"/>
                </a:solidFill>
                <a:ea typeface="游明朝" panose="02020400000000000000" pitchFamily="18" charset="-128"/>
              </a:rPr>
              <a:t>Hanasaki</a:t>
            </a:r>
            <a:r>
              <a:rPr lang="en-US" altLang="ja-JP" sz="1200" dirty="0">
                <a:solidFill>
                  <a:srgbClr val="000000"/>
                </a:solidFill>
                <a:ea typeface="游明朝" panose="02020400000000000000" pitchFamily="18" charset="-128"/>
              </a:rPr>
              <a:t> Crab </a:t>
            </a:r>
            <a:r>
              <a:rPr lang="en-US" altLang="ja-JP" sz="1200" dirty="0" smtClean="0">
                <a:solidFill>
                  <a:srgbClr val="000000"/>
                </a:solidFill>
                <a:ea typeface="游明朝" panose="02020400000000000000" pitchFamily="18" charset="-128"/>
              </a:rPr>
              <a:t>Ramen” </a:t>
            </a:r>
            <a:r>
              <a:rPr lang="en-US" altLang="ja-JP" sz="1200" dirty="0">
                <a:solidFill>
                  <a:srgbClr val="000000"/>
                </a:solidFill>
                <a:ea typeface="游明朝" panose="02020400000000000000" pitchFamily="18" charset="-128"/>
              </a:rPr>
              <a:t>for lunch at </a:t>
            </a:r>
            <a:r>
              <a:rPr lang="en-US" altLang="ja-JP" sz="1200" dirty="0" err="1">
                <a:solidFill>
                  <a:srgbClr val="000000"/>
                </a:solidFill>
                <a:ea typeface="游明朝" panose="02020400000000000000" pitchFamily="18" charset="-128"/>
              </a:rPr>
              <a:t>Suwan</a:t>
            </a:r>
            <a:r>
              <a:rPr lang="en-US" altLang="ja-JP" sz="1200" dirty="0">
                <a:solidFill>
                  <a:srgbClr val="000000"/>
                </a:solidFill>
                <a:ea typeface="游明朝" panose="02020400000000000000" pitchFamily="18" charset="-128"/>
              </a:rPr>
              <a:t> 44 </a:t>
            </a:r>
            <a:r>
              <a:rPr lang="en-US" altLang="ja-JP" sz="1200" dirty="0" err="1" smtClean="0">
                <a:solidFill>
                  <a:srgbClr val="000000"/>
                </a:solidFill>
                <a:ea typeface="游明朝" panose="02020400000000000000" pitchFamily="18" charset="-128"/>
              </a:rPr>
              <a:t>Nemuro</a:t>
            </a:r>
            <a:r>
              <a:rPr lang="en-US" altLang="ja-JP" sz="1200" dirty="0" smtClean="0">
                <a:solidFill>
                  <a:srgbClr val="000000"/>
                </a:solidFill>
                <a:ea typeface="游明朝" panose="02020400000000000000" pitchFamily="18" charset="-128"/>
              </a:rPr>
              <a:t> </a:t>
            </a:r>
            <a:endParaRPr lang="ja-JP" altLang="en-US" sz="1200" dirty="0"/>
          </a:p>
        </p:txBody>
      </p:sp>
      <p:sp>
        <p:nvSpPr>
          <p:cNvPr id="21" name="正方形/長方形 20"/>
          <p:cNvSpPr/>
          <p:nvPr/>
        </p:nvSpPr>
        <p:spPr>
          <a:xfrm>
            <a:off x="560322" y="5634520"/>
            <a:ext cx="5756065" cy="1015663"/>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 </a:t>
            </a:r>
            <a:r>
              <a:rPr lang="en-US" altLang="ja-JP" sz="1200" dirty="0"/>
              <a:t>                  Lake </a:t>
            </a:r>
            <a:r>
              <a:rPr lang="en-US" altLang="ja-JP" sz="1200" dirty="0" err="1"/>
              <a:t>Furen</a:t>
            </a:r>
            <a:r>
              <a:rPr lang="en-US" altLang="ja-JP" sz="1200" dirty="0"/>
              <a:t> Traditional fishing</a:t>
            </a:r>
            <a:endParaRPr kumimoji="1" lang="ja-JP" altLang="en-US" sz="1200" dirty="0"/>
          </a:p>
          <a:p>
            <a:r>
              <a:rPr lang="en-US" altLang="ja-JP" sz="1200" dirty="0" smtClean="0"/>
              <a:t>Activity </a:t>
            </a:r>
            <a:r>
              <a:rPr lang="en-US" altLang="ja-JP" sz="1200" dirty="0"/>
              <a:t>details:      </a:t>
            </a:r>
            <a:r>
              <a:rPr lang="en-US" altLang="ja-JP" sz="1200" dirty="0" smtClean="0"/>
              <a:t>Difficulty:1/5 </a:t>
            </a:r>
            <a:r>
              <a:rPr lang="en-US" altLang="ja-JP" sz="1200" dirty="0"/>
              <a:t>Easy active</a:t>
            </a:r>
          </a:p>
          <a:p>
            <a:r>
              <a:rPr lang="en-US" altLang="ja-JP" sz="1200" dirty="0"/>
              <a:t>                                 Time required: approx. 2</a:t>
            </a:r>
            <a:r>
              <a:rPr lang="en-US" altLang="ja-JP" sz="1200" dirty="0" smtClean="0"/>
              <a:t>hr</a:t>
            </a:r>
            <a:endParaRPr lang="en-US" altLang="ja-JP" sz="1200" dirty="0"/>
          </a:p>
          <a:p>
            <a:r>
              <a:rPr lang="en-US" altLang="ja-JP" sz="1200" dirty="0">
                <a:solidFill>
                  <a:srgbClr val="000000"/>
                </a:solidFill>
                <a:ea typeface="游明朝" panose="02020400000000000000" pitchFamily="18" charset="-128"/>
              </a:rPr>
              <a:t>Meals provided:    </a:t>
            </a:r>
            <a:r>
              <a:rPr lang="en-US" altLang="ja-JP" sz="1200" dirty="0" err="1"/>
              <a:t>Breakfast,Lunch</a:t>
            </a:r>
            <a:r>
              <a:rPr lang="en-US" altLang="ja-JP" sz="1200" dirty="0"/>
              <a:t>, Dinner</a:t>
            </a:r>
            <a:endParaRPr lang="en-US" altLang="ja-JP" sz="1200" dirty="0">
              <a:solidFill>
                <a:srgbClr val="000000"/>
              </a:solidFill>
              <a:ea typeface="游明朝" panose="02020400000000000000" pitchFamily="18" charset="-128"/>
            </a:endParaRPr>
          </a:p>
          <a:p>
            <a:r>
              <a:rPr lang="it-IT" altLang="ja-JP" sz="1200" dirty="0">
                <a:solidFill>
                  <a:srgbClr val="000000"/>
                </a:solidFill>
                <a:ea typeface="游明朝" panose="02020400000000000000" pitchFamily="18" charset="-128"/>
              </a:rPr>
              <a:t>Accommodation</a:t>
            </a:r>
            <a:r>
              <a:rPr lang="it-IT" altLang="ja-JP" sz="1200" dirty="0" smtClean="0">
                <a:solidFill>
                  <a:srgbClr val="000000"/>
                </a:solidFill>
                <a:ea typeface="游明朝" panose="02020400000000000000" pitchFamily="18" charset="-128"/>
              </a:rPr>
              <a:t>:  Yuyado Daiich </a:t>
            </a:r>
            <a:endParaRPr lang="ja-JP" altLang="en-US" sz="1200" dirty="0"/>
          </a:p>
        </p:txBody>
      </p:sp>
      <p:pic>
        <p:nvPicPr>
          <p:cNvPr id="7" name="図 6"/>
          <p:cNvPicPr>
            <a:picLocks noChangeAspect="1"/>
          </p:cNvPicPr>
          <p:nvPr/>
        </p:nvPicPr>
        <p:blipFill>
          <a:blip r:embed="rId2"/>
          <a:stretch>
            <a:fillRect/>
          </a:stretch>
        </p:blipFill>
        <p:spPr>
          <a:xfrm>
            <a:off x="600024" y="6794915"/>
            <a:ext cx="5360681" cy="1181356"/>
          </a:xfrm>
          <a:prstGeom prst="rect">
            <a:avLst/>
          </a:prstGeom>
        </p:spPr>
      </p:pic>
      <p:sp>
        <p:nvSpPr>
          <p:cNvPr id="22" name="テキスト ボックス 21">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4207476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 name="正方形/長方形 17">
            <a:extLst>
              <a:ext uri="{FF2B5EF4-FFF2-40B4-BE49-F238E27FC236}">
                <a16:creationId xmlns:a16="http://schemas.microsoft.com/office/drawing/2014/main" id="{EBC5FC14-E1EF-43DA-A11A-C9C36A449BCB}"/>
              </a:ext>
            </a:extLst>
          </p:cNvPr>
          <p:cNvSpPr/>
          <p:nvPr/>
        </p:nvSpPr>
        <p:spPr>
          <a:xfrm>
            <a:off x="549000" y="79316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Day-by-day Itinerary </a:t>
            </a:r>
            <a:endParaRPr kumimoji="1" lang="ja-JP" altLang="en-US" sz="2400" dirty="0"/>
          </a:p>
        </p:txBody>
      </p:sp>
      <p:sp>
        <p:nvSpPr>
          <p:cNvPr id="20" name="正方形/長方形 19">
            <a:extLst>
              <a:ext uri="{FF2B5EF4-FFF2-40B4-BE49-F238E27FC236}">
                <a16:creationId xmlns:a16="http://schemas.microsoft.com/office/drawing/2014/main" id="{3C1A8DFC-205C-4BF6-959D-35AD79550245}"/>
              </a:ext>
            </a:extLst>
          </p:cNvPr>
          <p:cNvSpPr/>
          <p:nvPr/>
        </p:nvSpPr>
        <p:spPr>
          <a:xfrm>
            <a:off x="536774" y="1138461"/>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Day </a:t>
            </a:r>
            <a:r>
              <a:rPr kumimoji="1" lang="en-US" altLang="ja-JP" sz="1400" b="1" dirty="0"/>
              <a:t>6</a:t>
            </a:r>
            <a:r>
              <a:rPr kumimoji="1" lang="en-US" altLang="ja-JP" sz="1400" b="1" dirty="0" smtClean="0"/>
              <a:t> -</a:t>
            </a:r>
            <a:r>
              <a:rPr lang="en-US" altLang="ja-JP" sz="1400" dirty="0"/>
              <a:t>Snow shoe in Mt. Moan</a:t>
            </a:r>
            <a:endParaRPr kumimoji="1" lang="ja-JP" altLang="en-US" sz="1400" b="1" dirty="0"/>
          </a:p>
        </p:txBody>
      </p:sp>
      <p:sp>
        <p:nvSpPr>
          <p:cNvPr id="17" name="正方形/長方形 16">
            <a:extLst>
              <a:ext uri="{FF2B5EF4-FFF2-40B4-BE49-F238E27FC236}">
                <a16:creationId xmlns:a16="http://schemas.microsoft.com/office/drawing/2014/main" id="{0F6AEEAC-CF38-49C7-B9DA-29DC8BF06D3F}"/>
              </a:ext>
            </a:extLst>
          </p:cNvPr>
          <p:cNvSpPr/>
          <p:nvPr/>
        </p:nvSpPr>
        <p:spPr>
          <a:xfrm>
            <a:off x="577121" y="1483762"/>
            <a:ext cx="5731879" cy="20838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smtClean="0"/>
              <a:t>Please </a:t>
            </a:r>
            <a:r>
              <a:rPr lang="en-US" altLang="ja-JP" sz="1200" dirty="0"/>
              <a:t>enjoy the </a:t>
            </a:r>
            <a:r>
              <a:rPr lang="en-US" altLang="ja-JP" sz="1200" dirty="0" smtClean="0"/>
              <a:t>local dairy products </a:t>
            </a:r>
            <a:r>
              <a:rPr lang="en-US" altLang="ja-JP" sz="1200" dirty="0"/>
              <a:t>of </a:t>
            </a:r>
            <a:r>
              <a:rPr lang="en-US" altLang="ja-JP" sz="1200" dirty="0" err="1"/>
              <a:t>Shiretoko</a:t>
            </a:r>
            <a:r>
              <a:rPr lang="en-US" altLang="ja-JP" sz="1200" dirty="0"/>
              <a:t> </a:t>
            </a:r>
            <a:r>
              <a:rPr lang="en-US" altLang="ja-JP" sz="1200" dirty="0" err="1"/>
              <a:t>Nemuro</a:t>
            </a:r>
            <a:r>
              <a:rPr lang="en-US" altLang="ja-JP" sz="1200" dirty="0"/>
              <a:t> </a:t>
            </a:r>
            <a:r>
              <a:rPr lang="en-US" altLang="ja-JP" sz="1200" dirty="0" smtClean="0"/>
              <a:t>area.</a:t>
            </a:r>
            <a:endParaRPr lang="en-US" altLang="ja-JP" sz="1200" dirty="0" smtClean="0"/>
          </a:p>
          <a:p>
            <a:endParaRPr lang="en-US" altLang="ja-JP" sz="1200" dirty="0" smtClean="0"/>
          </a:p>
          <a:p>
            <a:r>
              <a:rPr lang="en-US" altLang="ja-JP" sz="1200" dirty="0" smtClean="0"/>
              <a:t>Those </a:t>
            </a:r>
            <a:r>
              <a:rPr lang="en-US" altLang="ja-JP" sz="1200" dirty="0"/>
              <a:t>who wake up early in the morning can join a sunrise tour of the landmark </a:t>
            </a:r>
            <a:r>
              <a:rPr lang="en-US" altLang="ja-JP" sz="1200" dirty="0" err="1"/>
              <a:t>Kaiyodai</a:t>
            </a:r>
            <a:r>
              <a:rPr lang="en-US" altLang="ja-JP" sz="1200" dirty="0"/>
              <a:t>. In the morning, we will enjoy snowshoe trekking at Moan Mountain, where you can experience firsthand the history of dairy farming and pioneering. </a:t>
            </a:r>
            <a:endParaRPr lang="en-US" altLang="ja-JP" sz="1200" dirty="0" smtClean="0"/>
          </a:p>
          <a:p>
            <a:r>
              <a:rPr lang="en-US" altLang="ja-JP" sz="1200" dirty="0" smtClean="0"/>
              <a:t>The </a:t>
            </a:r>
            <a:r>
              <a:rPr lang="en-US" altLang="ja-JP" sz="1200" dirty="0"/>
              <a:t>last activity will be completed with a remembrance of the feats of our forefathers who pioneered the vast land that feels so tremendous. </a:t>
            </a:r>
            <a:endParaRPr lang="en-US" altLang="ja-JP" sz="1200" dirty="0" smtClean="0"/>
          </a:p>
          <a:p>
            <a:endParaRPr lang="en-US" altLang="ja-JP" sz="1200" dirty="0" smtClean="0"/>
          </a:p>
          <a:p>
            <a:r>
              <a:rPr lang="en-US" altLang="ja-JP" sz="1200" dirty="0" smtClean="0"/>
              <a:t> </a:t>
            </a:r>
            <a:r>
              <a:rPr lang="en-US" altLang="ja-JP" sz="1200" dirty="0"/>
              <a:t>After a meal of local wheat bread and hot soup, we will head to the </a:t>
            </a:r>
            <a:r>
              <a:rPr lang="en-US" altLang="ja-JP" sz="1200" dirty="0" smtClean="0"/>
              <a:t>airport</a:t>
            </a:r>
            <a:r>
              <a:rPr lang="en-US" altLang="ja-JP" sz="1200" dirty="0" smtClean="0"/>
              <a:t>. We </a:t>
            </a:r>
            <a:r>
              <a:rPr lang="en-US" altLang="ja-JP" sz="1200" dirty="0"/>
              <a:t>hope that you enjoy the </a:t>
            </a:r>
            <a:r>
              <a:rPr lang="en-US" altLang="ja-JP" sz="1200" dirty="0" smtClean="0"/>
              <a:t>trip and </a:t>
            </a:r>
            <a:r>
              <a:rPr lang="en-US" altLang="ja-JP" sz="1200" dirty="0"/>
              <a:t>we would be delighted to see </a:t>
            </a:r>
            <a:r>
              <a:rPr lang="en-US" altLang="ja-JP" sz="1200" dirty="0" smtClean="0"/>
              <a:t>you again</a:t>
            </a:r>
            <a:r>
              <a:rPr lang="en-US" altLang="ja-JP" sz="1200" dirty="0"/>
              <a:t>.</a:t>
            </a:r>
            <a:endParaRPr lang="en-US" altLang="ja-JP" sz="1200" dirty="0" smtClean="0"/>
          </a:p>
        </p:txBody>
      </p:sp>
      <p:sp>
        <p:nvSpPr>
          <p:cNvPr id="12" name="正方形/長方形 11"/>
          <p:cNvSpPr/>
          <p:nvPr/>
        </p:nvSpPr>
        <p:spPr>
          <a:xfrm>
            <a:off x="677344" y="3567643"/>
            <a:ext cx="5756065" cy="1015663"/>
          </a:xfrm>
          <a:prstGeom prst="rect">
            <a:avLst/>
          </a:prstGeom>
        </p:spPr>
        <p:txBody>
          <a:bodyPr wrap="square">
            <a:spAutoFit/>
          </a:bodyPr>
          <a:lstStyle/>
          <a:p>
            <a:r>
              <a:rPr lang="en-US" altLang="ja-JP" sz="1200" dirty="0">
                <a:solidFill>
                  <a:srgbClr val="000000"/>
                </a:solidFill>
                <a:ea typeface="游明朝" panose="02020400000000000000" pitchFamily="18" charset="-128"/>
              </a:rPr>
              <a:t>Activity: </a:t>
            </a:r>
            <a:r>
              <a:rPr lang="en-US" altLang="ja-JP" sz="1200" dirty="0"/>
              <a:t>                  Snow shoe in Mt. Moan</a:t>
            </a:r>
            <a:endParaRPr kumimoji="1" lang="ja-JP" altLang="en-US" sz="1200" b="1" dirty="0"/>
          </a:p>
          <a:p>
            <a:r>
              <a:rPr lang="en-US" altLang="ja-JP" sz="1200" dirty="0" smtClean="0"/>
              <a:t>Activity </a:t>
            </a:r>
            <a:r>
              <a:rPr lang="en-US" altLang="ja-JP" sz="1200" dirty="0"/>
              <a:t>details:      </a:t>
            </a:r>
            <a:r>
              <a:rPr lang="en-US" altLang="ja-JP" sz="1200" dirty="0" smtClean="0"/>
              <a:t>Difficulty:2/5 </a:t>
            </a:r>
            <a:r>
              <a:rPr lang="en-US" altLang="ja-JP" sz="1200" dirty="0"/>
              <a:t>Easy active</a:t>
            </a:r>
          </a:p>
          <a:p>
            <a:r>
              <a:rPr lang="en-US" altLang="ja-JP" sz="1200" dirty="0"/>
              <a:t>                                 Time required: approx. </a:t>
            </a:r>
            <a:r>
              <a:rPr lang="en-US" altLang="ja-JP" sz="1200" dirty="0" smtClean="0"/>
              <a:t>3hr</a:t>
            </a:r>
            <a:endParaRPr lang="en-US" altLang="ja-JP" sz="1200" dirty="0"/>
          </a:p>
          <a:p>
            <a:r>
              <a:rPr lang="en-US" altLang="ja-JP" sz="1200" dirty="0">
                <a:solidFill>
                  <a:srgbClr val="000000"/>
                </a:solidFill>
                <a:ea typeface="游明朝" panose="02020400000000000000" pitchFamily="18" charset="-128"/>
              </a:rPr>
              <a:t>Meals provided:    </a:t>
            </a:r>
            <a:r>
              <a:rPr lang="en-US" altLang="ja-JP" sz="1200" dirty="0" err="1" smtClean="0"/>
              <a:t>Breakfast,Lunch</a:t>
            </a:r>
            <a:endParaRPr lang="en-US" altLang="ja-JP" sz="1200" dirty="0" smtClean="0"/>
          </a:p>
          <a:p>
            <a:r>
              <a:rPr lang="it-IT" altLang="ja-JP" sz="1200" dirty="0" smtClean="0">
                <a:solidFill>
                  <a:srgbClr val="000000"/>
                </a:solidFill>
                <a:ea typeface="游明朝" panose="02020400000000000000" pitchFamily="18" charset="-128"/>
              </a:rPr>
              <a:t>Accommodation:  -</a:t>
            </a:r>
            <a:endParaRPr lang="ja-JP" altLang="en-US" sz="1200" dirty="0"/>
          </a:p>
        </p:txBody>
      </p:sp>
      <p:pic>
        <p:nvPicPr>
          <p:cNvPr id="4" name="図 3"/>
          <p:cNvPicPr>
            <a:picLocks noChangeAspect="1"/>
          </p:cNvPicPr>
          <p:nvPr/>
        </p:nvPicPr>
        <p:blipFill>
          <a:blip r:embed="rId2"/>
          <a:stretch>
            <a:fillRect/>
          </a:stretch>
        </p:blipFill>
        <p:spPr>
          <a:xfrm>
            <a:off x="677344" y="4651417"/>
            <a:ext cx="5048925" cy="1112653"/>
          </a:xfrm>
          <a:prstGeom prst="rect">
            <a:avLst/>
          </a:prstGeom>
        </p:spPr>
      </p:pic>
      <p:sp>
        <p:nvSpPr>
          <p:cNvPr id="22" name="正方形/長方形 21"/>
          <p:cNvSpPr/>
          <p:nvPr/>
        </p:nvSpPr>
        <p:spPr>
          <a:xfrm>
            <a:off x="677344" y="6847844"/>
            <a:ext cx="4486485" cy="1384995"/>
          </a:xfrm>
          <a:prstGeom prst="rect">
            <a:avLst/>
          </a:prstGeom>
        </p:spPr>
        <p:txBody>
          <a:bodyPr wrap="none">
            <a:spAutoFit/>
          </a:bodyPr>
          <a:lstStyle/>
          <a:p>
            <a:endParaRPr lang="en-US" altLang="ja-JP" sz="2400" dirty="0" smtClean="0">
              <a:solidFill>
                <a:srgbClr val="000000"/>
              </a:solidFill>
              <a:ea typeface="游明朝" panose="02020400000000000000" pitchFamily="18" charset="-128"/>
            </a:endParaRPr>
          </a:p>
          <a:p>
            <a:r>
              <a:rPr lang="en-US" altLang="ja-JP" sz="1200" dirty="0">
                <a:ea typeface="+mj-ea"/>
              </a:rPr>
              <a:t>Nights </a:t>
            </a:r>
            <a:r>
              <a:rPr lang="en-US" altLang="ja-JP" sz="1200" dirty="0" smtClean="0">
                <a:ea typeface="+mj-ea"/>
              </a:rPr>
              <a:t>1:</a:t>
            </a:r>
            <a:r>
              <a:rPr lang="en-US" altLang="ja-JP" sz="1200" dirty="0">
                <a:solidFill>
                  <a:srgbClr val="000000"/>
                </a:solidFill>
                <a:ea typeface="+mj-ea"/>
              </a:rPr>
              <a:t>SHIBETSU River Hot Spring Hall of PURUKE Hotel KAWABATA</a:t>
            </a:r>
            <a:endParaRPr lang="ja-JP" altLang="en-US" sz="1200" dirty="0">
              <a:ea typeface="+mj-ea"/>
            </a:endParaRPr>
          </a:p>
          <a:p>
            <a:r>
              <a:rPr lang="en-US" altLang="ja-JP" sz="1200" dirty="0" smtClean="0">
                <a:ea typeface="+mj-ea"/>
              </a:rPr>
              <a:t>Nights </a:t>
            </a:r>
            <a:r>
              <a:rPr lang="en-US" altLang="ja-JP" sz="1200" dirty="0">
                <a:ea typeface="+mj-ea"/>
              </a:rPr>
              <a:t>2:  Hotel </a:t>
            </a:r>
            <a:r>
              <a:rPr lang="en-US" altLang="ja-JP" sz="1200" dirty="0" err="1">
                <a:ea typeface="+mj-ea"/>
              </a:rPr>
              <a:t>Minenoyu</a:t>
            </a:r>
            <a:r>
              <a:rPr lang="en-US" altLang="ja-JP" sz="1200" dirty="0">
                <a:ea typeface="+mj-ea"/>
              </a:rPr>
              <a:t> </a:t>
            </a:r>
            <a:endParaRPr lang="en-US" altLang="ja-JP" sz="1200" dirty="0" smtClean="0">
              <a:ea typeface="+mj-ea"/>
            </a:endParaRPr>
          </a:p>
          <a:p>
            <a:r>
              <a:rPr lang="en-US" altLang="ja-JP" sz="1200" dirty="0" smtClean="0">
                <a:ea typeface="+mj-ea"/>
              </a:rPr>
              <a:t>Nights </a:t>
            </a:r>
            <a:r>
              <a:rPr lang="en-US" altLang="ja-JP" sz="1200" dirty="0">
                <a:ea typeface="+mj-ea"/>
              </a:rPr>
              <a:t>3: Hotel </a:t>
            </a:r>
            <a:r>
              <a:rPr lang="en-US" altLang="ja-JP" sz="1200" dirty="0" err="1">
                <a:ea typeface="+mj-ea"/>
              </a:rPr>
              <a:t>Minenoyu</a:t>
            </a:r>
            <a:r>
              <a:rPr lang="en-US" altLang="ja-JP" sz="1200" dirty="0">
                <a:ea typeface="+mj-ea"/>
              </a:rPr>
              <a:t> </a:t>
            </a:r>
            <a:endParaRPr lang="en-US" altLang="ja-JP" sz="1200" dirty="0" smtClean="0">
              <a:ea typeface="+mj-ea"/>
            </a:endParaRPr>
          </a:p>
          <a:p>
            <a:r>
              <a:rPr lang="en-US" altLang="ja-JP" sz="1200" dirty="0" smtClean="0">
                <a:ea typeface="+mj-ea"/>
              </a:rPr>
              <a:t>Nights </a:t>
            </a:r>
            <a:r>
              <a:rPr lang="en-US" altLang="ja-JP" sz="1200" dirty="0">
                <a:ea typeface="+mj-ea"/>
              </a:rPr>
              <a:t>4: Hotel </a:t>
            </a:r>
            <a:r>
              <a:rPr lang="en-US" altLang="ja-JP" sz="1200" dirty="0" err="1">
                <a:ea typeface="+mj-ea"/>
              </a:rPr>
              <a:t>Utageya</a:t>
            </a:r>
            <a:endParaRPr lang="ja-JP" altLang="en-US" sz="1200" dirty="0">
              <a:ea typeface="+mj-ea"/>
            </a:endParaRPr>
          </a:p>
          <a:p>
            <a:r>
              <a:rPr lang="en-US" altLang="ja-JP" sz="1200" dirty="0" smtClean="0">
                <a:ea typeface="+mj-ea"/>
              </a:rPr>
              <a:t>Nights </a:t>
            </a:r>
            <a:r>
              <a:rPr lang="en-US" altLang="ja-JP" sz="1200" dirty="0">
                <a:ea typeface="+mj-ea"/>
              </a:rPr>
              <a:t>5</a:t>
            </a:r>
            <a:r>
              <a:rPr lang="en-US" altLang="ja-JP" sz="1200" dirty="0" smtClean="0">
                <a:ea typeface="+mj-ea"/>
              </a:rPr>
              <a:t>:</a:t>
            </a:r>
            <a:r>
              <a:rPr lang="it-IT" altLang="ja-JP" sz="1200" dirty="0">
                <a:solidFill>
                  <a:srgbClr val="000000"/>
                </a:solidFill>
                <a:ea typeface="+mj-ea"/>
              </a:rPr>
              <a:t> Yuyado Daiich </a:t>
            </a:r>
            <a:endParaRPr lang="en-US" altLang="ja-JP" sz="1200" dirty="0">
              <a:solidFill>
                <a:srgbClr val="000000"/>
              </a:solidFill>
              <a:ea typeface="+mj-ea"/>
            </a:endParaRPr>
          </a:p>
        </p:txBody>
      </p:sp>
      <p:sp>
        <p:nvSpPr>
          <p:cNvPr id="24" name="正方形/長方形 23">
            <a:extLst>
              <a:ext uri="{FF2B5EF4-FFF2-40B4-BE49-F238E27FC236}">
                <a16:creationId xmlns:a16="http://schemas.microsoft.com/office/drawing/2014/main" id="{ECDD7779-4B02-4BC0-8335-4B50E96E66A6}"/>
              </a:ext>
            </a:extLst>
          </p:cNvPr>
          <p:cNvSpPr/>
          <p:nvPr/>
        </p:nvSpPr>
        <p:spPr>
          <a:xfrm>
            <a:off x="677344" y="671735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600" b="1" dirty="0" smtClean="0"/>
              <a:t>Accommodation information: </a:t>
            </a:r>
            <a:endParaRPr kumimoji="1" lang="ja-JP" altLang="en-US" sz="1600" b="1" dirty="0"/>
          </a:p>
        </p:txBody>
      </p:sp>
      <p:sp>
        <p:nvSpPr>
          <p:cNvPr id="25" name="テキスト ボックス 24">
            <a:extLst>
              <a:ext uri="{FF2B5EF4-FFF2-40B4-BE49-F238E27FC236}">
                <a16:creationId xmlns:a16="http://schemas.microsoft.com/office/drawing/2014/main" id="{8F6C220A-6F49-4FA2-9F7C-E381AAA5503A}"/>
              </a:ext>
            </a:extLst>
          </p:cNvPr>
          <p:cNvSpPr txBox="1"/>
          <p:nvPr/>
        </p:nvSpPr>
        <p:spPr>
          <a:xfrm>
            <a:off x="196387" y="373190"/>
            <a:ext cx="6120000" cy="430887"/>
          </a:xfrm>
          <a:prstGeom prst="rect">
            <a:avLst/>
          </a:prstGeom>
          <a:noFill/>
        </p:spPr>
        <p:txBody>
          <a:bodyPr wrap="square" rtlCol="0">
            <a:spAutoFit/>
          </a:bodyPr>
          <a:lstStyle/>
          <a:p>
            <a:pPr algn="ctr"/>
            <a:r>
              <a:rPr lang="en-US" altLang="ja-JP" sz="1100" dirty="0"/>
              <a:t>Snowshoe</a:t>
            </a:r>
            <a:r>
              <a:rPr kumimoji="1" lang="en-US" altLang="ja-JP" sz="1100" dirty="0"/>
              <a:t> &amp; </a:t>
            </a:r>
            <a:r>
              <a:rPr lang="en-US" altLang="ja-JP" sz="1100" dirty="0"/>
              <a:t>Nature Cruise</a:t>
            </a:r>
            <a:r>
              <a:rPr kumimoji="1" lang="en-US" altLang="ja-JP" sz="1100" dirty="0"/>
              <a:t> in </a:t>
            </a:r>
            <a:r>
              <a:rPr kumimoji="1" lang="en-US" altLang="ja-JP" sz="1100" dirty="0" err="1"/>
              <a:t>Nemuro</a:t>
            </a:r>
            <a:r>
              <a:rPr kumimoji="1" lang="en-US" altLang="ja-JP" sz="1100" dirty="0"/>
              <a:t> with AT Guide</a:t>
            </a:r>
            <a:endParaRPr kumimoji="1" lang="ja-JP" altLang="en-US" sz="1100" dirty="0"/>
          </a:p>
          <a:p>
            <a:pPr algn="ctr"/>
            <a:endParaRPr kumimoji="1" lang="en-US" altLang="ja-JP" sz="1100" dirty="0"/>
          </a:p>
        </p:txBody>
      </p:sp>
    </p:spTree>
    <p:extLst>
      <p:ext uri="{BB962C8B-B14F-4D97-AF65-F5344CB8AC3E}">
        <p14:creationId xmlns:p14="http://schemas.microsoft.com/office/powerpoint/2010/main" val="105107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游ゴシック Light"/>
        <a:cs typeface=""/>
      </a:majorFont>
      <a:minorFont>
        <a:latin typeface="Calibr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58A7A514630134CAB860B241805FEAB" ma:contentTypeVersion="18" ma:contentTypeDescription="新しいドキュメントを作成します。" ma:contentTypeScope="" ma:versionID="38f2dce2f3f4e647cf19fb49accc3ff7">
  <xsd:schema xmlns:xsd="http://www.w3.org/2001/XMLSchema" xmlns:xs="http://www.w3.org/2001/XMLSchema" xmlns:p="http://schemas.microsoft.com/office/2006/metadata/properties" xmlns:ns2="75bdb261-0c41-4bca-bb03-e05ccf61b7be" xmlns:ns3="0247cc9f-1903-4cf7-b71b-1aa1bbe4524e" targetNamespace="http://schemas.microsoft.com/office/2006/metadata/properties" ma:root="true" ma:fieldsID="a47548aa0154600822fbec995fa82934" ns2:_="" ns3:_="">
    <xsd:import namespace="75bdb261-0c41-4bca-bb03-e05ccf61b7be"/>
    <xsd:import namespace="0247cc9f-1903-4cf7-b71b-1aa1bbe452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db261-0c41-4bca-bb03-e05ccf61b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08e401b3-aee7-436b-bbcb-e95608979ad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Flow_SignoffStatus" ma:index="22" nillable="true" ma:displayName="承認の状態" ma:internalName="_x627f__x8a8d__x306e__x72b6__x614b_">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47cc9f-1903-4cf7-b71b-1aa1bbe4524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c885e440-6fb3-4ca8-a0f6-537407c90b83}" ma:internalName="TaxCatchAll" ma:showField="CatchAllData" ma:web="0247cc9f-1903-4cf7-b71b-1aa1bbe452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AABD87-094F-48F8-86DF-24F5CB44D895}"/>
</file>

<file path=customXml/itemProps2.xml><?xml version="1.0" encoding="utf-8"?>
<ds:datastoreItem xmlns:ds="http://schemas.openxmlformats.org/officeDocument/2006/customXml" ds:itemID="{C47509C9-EE67-4694-B3FD-BBB8DB070ACB}"/>
</file>

<file path=docProps/app.xml><?xml version="1.0" encoding="utf-8"?>
<Properties xmlns="http://schemas.openxmlformats.org/officeDocument/2006/extended-properties" xmlns:vt="http://schemas.openxmlformats.org/officeDocument/2006/docPropsVTypes">
  <Template>Office Theme</Template>
  <TotalTime>668</TotalTime>
  <Words>3200</Words>
  <Application>Microsoft Office PowerPoint</Application>
  <PresentationFormat>A4 210 x 297 mm</PresentationFormat>
  <Paragraphs>271</Paragraphs>
  <Slides>14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游ゴシック</vt:lpstr>
      <vt:lpstr>游ゴシック Light</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石橋 静枝</dc:creator>
  <cp:lastModifiedBy>趙 雪イン</cp:lastModifiedBy>
  <cp:revision>87</cp:revision>
  <cp:lastPrinted>2020-11-11T08:45:11Z</cp:lastPrinted>
  <dcterms:created xsi:type="dcterms:W3CDTF">2020-11-11T06:29:34Z</dcterms:created>
  <dcterms:modified xsi:type="dcterms:W3CDTF">2024-02-22T06:38:15Z</dcterms:modified>
</cp:coreProperties>
</file>