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8" r:id="rId2"/>
    <p:sldId id="256" r:id="rId3"/>
    <p:sldId id="257" r:id="rId4"/>
    <p:sldId id="261" r:id="rId5"/>
    <p:sldId id="262" r:id="rId6"/>
    <p:sldId id="272" r:id="rId7"/>
    <p:sldId id="263" r:id="rId8"/>
    <p:sldId id="266" r:id="rId9"/>
    <p:sldId id="264" r:id="rId10"/>
    <p:sldId id="267" r:id="rId11"/>
    <p:sldId id="269" r:id="rId12"/>
    <p:sldId id="271" r:id="rId1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97" autoAdjust="0"/>
    <p:restoredTop sz="94238" autoAdjust="0"/>
  </p:normalViewPr>
  <p:slideViewPr>
    <p:cSldViewPr snapToGrid="0">
      <p:cViewPr varScale="1">
        <p:scale>
          <a:sx n="85" d="100"/>
          <a:sy n="85" d="100"/>
        </p:scale>
        <p:origin x="28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45DB251-3253-483F-80A2-3BFD8662726D}"/>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A3FA33C-7C49-4153-8755-4F9AD69F82E0}"/>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D4632C61-2005-4A31-B4B4-3D6938672D64}" type="datetimeFigureOut">
              <a:rPr kumimoji="1" lang="ja-JP" altLang="en-US" smtClean="0"/>
              <a:t>2024/2/22</a:t>
            </a:fld>
            <a:endParaRPr kumimoji="1" lang="ja-JP" altLang="en-US"/>
          </a:p>
        </p:txBody>
      </p:sp>
      <p:sp>
        <p:nvSpPr>
          <p:cNvPr id="4" name="フッター プレースホルダー 3">
            <a:extLst>
              <a:ext uri="{FF2B5EF4-FFF2-40B4-BE49-F238E27FC236}">
                <a16:creationId xmlns:a16="http://schemas.microsoft.com/office/drawing/2014/main" id="{33DDFA56-C008-43A4-9970-9582CFD9392D}"/>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A86F996-522C-4FC0-AFF5-AC0BF5C06D87}"/>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964FF32-0E5C-415E-BDDB-8C2951C6ADE6}" type="slidenum">
              <a:rPr kumimoji="1" lang="ja-JP" altLang="en-US" smtClean="0"/>
              <a:t>‹#›</a:t>
            </a:fld>
            <a:endParaRPr kumimoji="1" lang="ja-JP" altLang="en-US"/>
          </a:p>
        </p:txBody>
      </p:sp>
    </p:spTree>
    <p:extLst>
      <p:ext uri="{BB962C8B-B14F-4D97-AF65-F5344CB8AC3E}">
        <p14:creationId xmlns:p14="http://schemas.microsoft.com/office/powerpoint/2010/main" val="994634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8E5859F-2070-493C-A437-090F5DA714CF}" type="datetimeFigureOut">
              <a:rPr kumimoji="1" lang="ja-JP" altLang="en-US" smtClean="0"/>
              <a:t>2024/2/22</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E42F937-15F7-48B6-930D-719A69ABDD34}" type="slidenum">
              <a:rPr kumimoji="1" lang="ja-JP" altLang="en-US" smtClean="0"/>
              <a:t>‹#›</a:t>
            </a:fld>
            <a:endParaRPr kumimoji="1" lang="ja-JP" altLang="en-US"/>
          </a:p>
        </p:txBody>
      </p:sp>
    </p:spTree>
    <p:extLst>
      <p:ext uri="{BB962C8B-B14F-4D97-AF65-F5344CB8AC3E}">
        <p14:creationId xmlns:p14="http://schemas.microsoft.com/office/powerpoint/2010/main" val="32099630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E42F937-15F7-48B6-930D-719A69ABDD34}" type="slidenum">
              <a:rPr kumimoji="1" lang="ja-JP" altLang="en-US" smtClean="0"/>
              <a:t>2</a:t>
            </a:fld>
            <a:endParaRPr kumimoji="1" lang="ja-JP" altLang="en-US"/>
          </a:p>
        </p:txBody>
      </p:sp>
    </p:spTree>
    <p:extLst>
      <p:ext uri="{BB962C8B-B14F-4D97-AF65-F5344CB8AC3E}">
        <p14:creationId xmlns:p14="http://schemas.microsoft.com/office/powerpoint/2010/main" val="318877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E42F937-15F7-48B6-930D-719A69ABDD34}" type="slidenum">
              <a:rPr kumimoji="1" lang="ja-JP" altLang="en-US" smtClean="0"/>
              <a:t>4</a:t>
            </a:fld>
            <a:endParaRPr kumimoji="1" lang="ja-JP" altLang="en-US"/>
          </a:p>
        </p:txBody>
      </p:sp>
    </p:spTree>
    <p:extLst>
      <p:ext uri="{BB962C8B-B14F-4D97-AF65-F5344CB8AC3E}">
        <p14:creationId xmlns:p14="http://schemas.microsoft.com/office/powerpoint/2010/main" val="373004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F7CCDBB-7F75-4FB8-94D4-CE91FC4A4D12}" type="datetime1">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r>
              <a:rPr kumimoji="1" lang="it-IT" altLang="ja-JP"/>
              <a:t>ATWS 2021</a:t>
            </a:r>
            <a:endParaRPr kumimoji="1" lang="ja-JP" altLang="en-US"/>
          </a:p>
        </p:txBody>
      </p:sp>
      <p:sp>
        <p:nvSpPr>
          <p:cNvPr id="6" name="Slide Number Placeholder 5"/>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02001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697003-338F-411A-AD79-F8CAE91571C7}" type="datetime1">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r>
              <a:rPr kumimoji="1" lang="it-IT" altLang="ja-JP"/>
              <a:t>ATWS 2021</a:t>
            </a:r>
            <a:endParaRPr kumimoji="1" lang="ja-JP" altLang="en-US"/>
          </a:p>
        </p:txBody>
      </p:sp>
      <p:sp>
        <p:nvSpPr>
          <p:cNvPr id="6" name="Slide Number Placeholder 5"/>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77034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B9DD1C-07DE-4812-B566-44FAB18C3324}" type="datetime1">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r>
              <a:rPr kumimoji="1" lang="it-IT" altLang="ja-JP"/>
              <a:t>ATWS 2021</a:t>
            </a:r>
            <a:endParaRPr kumimoji="1" lang="ja-JP" altLang="en-US"/>
          </a:p>
        </p:txBody>
      </p:sp>
      <p:sp>
        <p:nvSpPr>
          <p:cNvPr id="6" name="Slide Number Placeholder 5"/>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48471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512618-6261-4191-99CE-457380876511}" type="datetime1">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r>
              <a:rPr kumimoji="1" lang="it-IT" altLang="ja-JP"/>
              <a:t>ATWS 2021</a:t>
            </a:r>
            <a:endParaRPr kumimoji="1" lang="ja-JP" altLang="en-US"/>
          </a:p>
        </p:txBody>
      </p:sp>
      <p:sp>
        <p:nvSpPr>
          <p:cNvPr id="6" name="Slide Number Placeholder 5"/>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68300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C90266-7E4A-42ED-A424-77CFF5155227}" type="datetime1">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r>
              <a:rPr kumimoji="1" lang="it-IT" altLang="ja-JP"/>
              <a:t>ATWS 2021</a:t>
            </a:r>
            <a:endParaRPr kumimoji="1" lang="ja-JP" altLang="en-US"/>
          </a:p>
        </p:txBody>
      </p:sp>
      <p:sp>
        <p:nvSpPr>
          <p:cNvPr id="6" name="Slide Number Placeholder 5"/>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88685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DE094A-80AF-4445-BA2B-6A07B3030584}" type="datetime1">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r>
              <a:rPr kumimoji="1" lang="it-IT" altLang="ja-JP"/>
              <a:t>ATWS 2021</a:t>
            </a:r>
            <a:endParaRPr kumimoji="1" lang="ja-JP" altLang="en-US"/>
          </a:p>
        </p:txBody>
      </p:sp>
      <p:sp>
        <p:nvSpPr>
          <p:cNvPr id="7" name="Slide Number Placeholder 6"/>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364399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7157FD5-F1F8-4938-8387-04874155AE15}" type="datetime1">
              <a:rPr kumimoji="1" lang="ja-JP" altLang="en-US" smtClean="0"/>
              <a:t>2024/2/22</a:t>
            </a:fld>
            <a:endParaRPr kumimoji="1" lang="ja-JP" altLang="en-US"/>
          </a:p>
        </p:txBody>
      </p:sp>
      <p:sp>
        <p:nvSpPr>
          <p:cNvPr id="8" name="Footer Placeholder 7"/>
          <p:cNvSpPr>
            <a:spLocks noGrp="1"/>
          </p:cNvSpPr>
          <p:nvPr>
            <p:ph type="ftr" sz="quarter" idx="11"/>
          </p:nvPr>
        </p:nvSpPr>
        <p:spPr/>
        <p:txBody>
          <a:bodyPr/>
          <a:lstStyle/>
          <a:p>
            <a:r>
              <a:rPr kumimoji="1" lang="it-IT" altLang="ja-JP"/>
              <a:t>ATWS 2021</a:t>
            </a:r>
            <a:endParaRPr kumimoji="1" lang="ja-JP" altLang="en-US"/>
          </a:p>
        </p:txBody>
      </p:sp>
      <p:sp>
        <p:nvSpPr>
          <p:cNvPr id="9" name="Slide Number Placeholder 8"/>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141056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4D8F47-FBF6-4BC9-85FA-08B4F5E99F14}" type="datetime1">
              <a:rPr kumimoji="1" lang="ja-JP" altLang="en-US" smtClean="0"/>
              <a:t>2024/2/22</a:t>
            </a:fld>
            <a:endParaRPr kumimoji="1" lang="ja-JP" altLang="en-US"/>
          </a:p>
        </p:txBody>
      </p:sp>
      <p:sp>
        <p:nvSpPr>
          <p:cNvPr id="4" name="Footer Placeholder 3"/>
          <p:cNvSpPr>
            <a:spLocks noGrp="1"/>
          </p:cNvSpPr>
          <p:nvPr>
            <p:ph type="ftr" sz="quarter" idx="11"/>
          </p:nvPr>
        </p:nvSpPr>
        <p:spPr/>
        <p:txBody>
          <a:bodyPr/>
          <a:lstStyle/>
          <a:p>
            <a:r>
              <a:rPr kumimoji="1" lang="it-IT" altLang="ja-JP"/>
              <a:t>ATWS 2021</a:t>
            </a:r>
            <a:endParaRPr kumimoji="1" lang="ja-JP" altLang="en-US"/>
          </a:p>
        </p:txBody>
      </p:sp>
      <p:sp>
        <p:nvSpPr>
          <p:cNvPr id="5" name="Slide Number Placeholder 4"/>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646684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616A0E4C-839F-44AC-A007-A1D1FB331E25}"/>
              </a:ext>
            </a:extLst>
          </p:cNvPr>
          <p:cNvCxnSpPr>
            <a:cxnSpLocks/>
          </p:cNvCxnSpPr>
          <p:nvPr userDrawn="1"/>
        </p:nvCxnSpPr>
        <p:spPr>
          <a:xfrm>
            <a:off x="549000" y="944880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スライド番号プレースホルダー 10">
            <a:extLst>
              <a:ext uri="{FF2B5EF4-FFF2-40B4-BE49-F238E27FC236}">
                <a16:creationId xmlns:a16="http://schemas.microsoft.com/office/drawing/2014/main" id="{86ED8889-F867-4B9E-8F70-1E409038869D}"/>
              </a:ext>
            </a:extLst>
          </p:cNvPr>
          <p:cNvSpPr txBox="1">
            <a:spLocks/>
          </p:cNvSpPr>
          <p:nvPr userDrawn="1"/>
        </p:nvSpPr>
        <p:spPr>
          <a:xfrm>
            <a:off x="4843463" y="9333797"/>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343825-B88D-493D-A759-6305F1E8C2F7}" type="slidenum">
              <a:rPr kumimoji="1" lang="ja-JP" altLang="en-US" smtClean="0"/>
              <a:pPr/>
              <a:t>‹#›</a:t>
            </a:fld>
            <a:endParaRPr kumimoji="1" lang="ja-JP" altLang="en-US"/>
          </a:p>
        </p:txBody>
      </p:sp>
    </p:spTree>
    <p:extLst>
      <p:ext uri="{BB962C8B-B14F-4D97-AF65-F5344CB8AC3E}">
        <p14:creationId xmlns:p14="http://schemas.microsoft.com/office/powerpoint/2010/main" val="187992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96064E-FBC0-4369-93E3-B073CAEDF3B2}" type="datetime1">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r>
              <a:rPr kumimoji="1" lang="it-IT" altLang="ja-JP"/>
              <a:t>ATWS 2021</a:t>
            </a:r>
            <a:endParaRPr kumimoji="1" lang="ja-JP" altLang="en-US"/>
          </a:p>
        </p:txBody>
      </p:sp>
      <p:sp>
        <p:nvSpPr>
          <p:cNvPr id="7" name="Slide Number Placeholder 6"/>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9B2A1AE-C818-47E2-BB0F-DCF1D425BFE0}"/>
              </a:ext>
            </a:extLst>
          </p:cNvPr>
          <p:cNvCxnSpPr>
            <a:cxnSpLocks/>
          </p:cNvCxnSpPr>
          <p:nvPr userDrawn="1"/>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2265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F16D8C7-EB04-40D5-B79B-DBA03BF7BEA9}" type="datetime1">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r>
              <a:rPr kumimoji="1" lang="it-IT" altLang="ja-JP"/>
              <a:t>ATWS 2021</a:t>
            </a:r>
            <a:endParaRPr kumimoji="1" lang="ja-JP" altLang="en-US"/>
          </a:p>
        </p:txBody>
      </p:sp>
      <p:sp>
        <p:nvSpPr>
          <p:cNvPr id="7" name="Slide Number Placeholder 6"/>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69667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C8A7D80-1A50-41C2-BBE8-58AF5BA5C1CD}" type="datetime1">
              <a:rPr kumimoji="1" lang="ja-JP" altLang="en-US" smtClean="0"/>
              <a:t>2024/2/22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kumimoji="1" lang="it-IT" altLang="ja-JP"/>
              <a:t>ATWS 2021</a:t>
            </a:r>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3387603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9.xml"/><Relationship Id="rId4" Type="http://schemas.openxmlformats.org/officeDocument/2006/relationships/slide" Target="slide7.xml"/><Relationship Id="rId9"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CF4BC3A-4074-4268-999A-C8FB6F074981}"/>
              </a:ext>
            </a:extLst>
          </p:cNvPr>
          <p:cNvSpPr txBox="1"/>
          <p:nvPr/>
        </p:nvSpPr>
        <p:spPr>
          <a:xfrm>
            <a:off x="369000" y="875683"/>
            <a:ext cx="6120000" cy="830997"/>
          </a:xfrm>
          <a:prstGeom prst="rect">
            <a:avLst/>
          </a:prstGeom>
          <a:noFill/>
        </p:spPr>
        <p:txBody>
          <a:bodyPr wrap="square" rtlCol="0">
            <a:spAutoFit/>
          </a:bodyPr>
          <a:lstStyle/>
          <a:p>
            <a:pPr algn="ctr"/>
            <a:r>
              <a:rPr kumimoji="1" lang="en-US" altLang="ja-JP" sz="2400" dirty="0"/>
              <a:t>Local Sake Crawl by Hiking and Camping</a:t>
            </a:r>
          </a:p>
          <a:p>
            <a:pPr algn="ctr"/>
            <a:r>
              <a:rPr kumimoji="1" lang="en-US" altLang="ja-JP" sz="2400" dirty="0"/>
              <a:t>In Sapporo</a:t>
            </a:r>
            <a:endParaRPr kumimoji="1" lang="ja-JP" altLang="en-US" sz="2400" dirty="0"/>
          </a:p>
        </p:txBody>
      </p:sp>
      <p:cxnSp>
        <p:nvCxnSpPr>
          <p:cNvPr id="9" name="直線コネクタ 8">
            <a:extLst>
              <a:ext uri="{FF2B5EF4-FFF2-40B4-BE49-F238E27FC236}">
                <a16:creationId xmlns:a16="http://schemas.microsoft.com/office/drawing/2014/main" id="{AE70E012-34D6-43C7-9F0D-D06AC10AFEF7}"/>
              </a:ext>
            </a:extLst>
          </p:cNvPr>
          <p:cNvCxnSpPr>
            <a:cxnSpLocks/>
          </p:cNvCxnSpPr>
          <p:nvPr/>
        </p:nvCxnSpPr>
        <p:spPr>
          <a:xfrm>
            <a:off x="549000" y="1800222"/>
            <a:ext cx="5760000" cy="0"/>
          </a:xfrm>
          <a:prstGeom prst="line">
            <a:avLst/>
          </a:prstGeom>
        </p:spPr>
        <p:style>
          <a:lnRef idx="1">
            <a:schemeClr val="accent6"/>
          </a:lnRef>
          <a:fillRef idx="0">
            <a:schemeClr val="accent6"/>
          </a:fillRef>
          <a:effectRef idx="0">
            <a:schemeClr val="accent6"/>
          </a:effectRef>
          <a:fontRef idx="minor">
            <a:schemeClr val="tx1"/>
          </a:fontRef>
        </p:style>
      </p:cxnSp>
      <p:sp>
        <p:nvSpPr>
          <p:cNvPr id="27" name="テキスト ボックス 26">
            <a:extLst>
              <a:ext uri="{FF2B5EF4-FFF2-40B4-BE49-F238E27FC236}">
                <a16:creationId xmlns:a16="http://schemas.microsoft.com/office/drawing/2014/main" id="{D8F9EB2F-C90C-4BF9-8788-615C869A84E5}"/>
              </a:ext>
            </a:extLst>
          </p:cNvPr>
          <p:cNvSpPr txBox="1"/>
          <p:nvPr/>
        </p:nvSpPr>
        <p:spPr>
          <a:xfrm>
            <a:off x="7659076" y="1153135"/>
            <a:ext cx="2520000" cy="738664"/>
          </a:xfrm>
          <a:prstGeom prst="accentCallout1">
            <a:avLst>
              <a:gd name="adj1" fmla="val 18750"/>
              <a:gd name="adj2" fmla="val -8333"/>
              <a:gd name="adj3" fmla="val 19213"/>
              <a:gd name="adj4" fmla="val -26178"/>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ツアータイトル</a:t>
            </a:r>
            <a:endParaRPr kumimoji="1" lang="en-US" altLang="ja-JP" sz="1200" dirty="0">
              <a:solidFill>
                <a:schemeClr val="accent2">
                  <a:lumMod val="75000"/>
                </a:schemeClr>
              </a:solidFill>
            </a:endParaRPr>
          </a:p>
          <a:p>
            <a:r>
              <a:rPr lang="ja-JP" altLang="ja-JP" sz="1000" dirty="0"/>
              <a:t>シンプルでかつ具体的に書く。最大</a:t>
            </a:r>
            <a:r>
              <a:rPr lang="en-US" altLang="ja-JP" sz="1000" dirty="0"/>
              <a:t>55</a:t>
            </a:r>
            <a:r>
              <a:rPr lang="ja-JP" altLang="ja-JP" sz="1000" dirty="0"/>
              <a:t>文字</a:t>
            </a:r>
            <a:r>
              <a:rPr lang="ja-JP" altLang="en-US" sz="1000" dirty="0"/>
              <a:t>。</a:t>
            </a:r>
            <a:r>
              <a:rPr lang="ja-JP" altLang="ja-JP" sz="1000" dirty="0"/>
              <a:t>メインアクティビティと場所を示すのが理想。</a:t>
            </a:r>
            <a:endParaRPr kumimoji="1" lang="ja-JP" altLang="en-US" sz="1000" dirty="0">
              <a:solidFill>
                <a:schemeClr val="accent2">
                  <a:lumMod val="75000"/>
                </a:schemeClr>
              </a:solidFill>
            </a:endParaRPr>
          </a:p>
        </p:txBody>
      </p:sp>
      <p:sp>
        <p:nvSpPr>
          <p:cNvPr id="31" name="テキスト ボックス 30">
            <a:extLst>
              <a:ext uri="{FF2B5EF4-FFF2-40B4-BE49-F238E27FC236}">
                <a16:creationId xmlns:a16="http://schemas.microsoft.com/office/drawing/2014/main" id="{8C111EB7-D4F5-4DDB-8BDF-140C0E006992}"/>
              </a:ext>
            </a:extLst>
          </p:cNvPr>
          <p:cNvSpPr txBox="1"/>
          <p:nvPr/>
        </p:nvSpPr>
        <p:spPr>
          <a:xfrm>
            <a:off x="7659076" y="3257425"/>
            <a:ext cx="2520000" cy="396000"/>
          </a:xfrm>
          <a:prstGeom prst="accentCallout1">
            <a:avLst>
              <a:gd name="adj1" fmla="val 18750"/>
              <a:gd name="adj2" fmla="val -8333"/>
              <a:gd name="adj3" fmla="val 18967"/>
              <a:gd name="adj4" fmla="val -27262"/>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イメージ写真</a:t>
            </a:r>
            <a:endParaRPr kumimoji="1" lang="en-US" altLang="ja-JP" sz="1200" dirty="0">
              <a:solidFill>
                <a:schemeClr val="accent2">
                  <a:lumMod val="75000"/>
                </a:schemeClr>
              </a:solidFill>
            </a:endParaRPr>
          </a:p>
          <a:p>
            <a:r>
              <a:rPr kumimoji="1" lang="en-US" altLang="ja-JP" sz="1000" dirty="0">
                <a:solidFill>
                  <a:schemeClr val="tx1"/>
                </a:solidFill>
              </a:rPr>
              <a:t>PSA 4</a:t>
            </a:r>
            <a:r>
              <a:rPr kumimoji="1" lang="ja-JP" altLang="en-US" sz="1000" dirty="0">
                <a:solidFill>
                  <a:schemeClr val="tx1"/>
                </a:solidFill>
              </a:rPr>
              <a:t>枚程度（解像度は問わない）</a:t>
            </a:r>
          </a:p>
        </p:txBody>
      </p:sp>
      <p:sp>
        <p:nvSpPr>
          <p:cNvPr id="26" name="テキスト ボックス 25">
            <a:extLst>
              <a:ext uri="{FF2B5EF4-FFF2-40B4-BE49-F238E27FC236}">
                <a16:creationId xmlns:a16="http://schemas.microsoft.com/office/drawing/2014/main" id="{07F57C5F-39C8-4FDF-B765-8C445907F822}"/>
              </a:ext>
            </a:extLst>
          </p:cNvPr>
          <p:cNvSpPr txBox="1"/>
          <p:nvPr/>
        </p:nvSpPr>
        <p:spPr>
          <a:xfrm>
            <a:off x="7659076" y="159236"/>
            <a:ext cx="2520000" cy="246221"/>
          </a:xfrm>
          <a:prstGeom prst="accentCallout1">
            <a:avLst>
              <a:gd name="adj1" fmla="val 18750"/>
              <a:gd name="adj2" fmla="val -8333"/>
              <a:gd name="adj3" fmla="val 18530"/>
              <a:gd name="adj4" fmla="val -25681"/>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kumimoji="1" lang="en-US" altLang="ja-JP" sz="1000" dirty="0">
              <a:solidFill>
                <a:schemeClr val="tx1"/>
              </a:solidFill>
            </a:endParaRPr>
          </a:p>
        </p:txBody>
      </p:sp>
      <p:sp>
        <p:nvSpPr>
          <p:cNvPr id="34" name="正方形/長方形 33">
            <a:extLst>
              <a:ext uri="{FF2B5EF4-FFF2-40B4-BE49-F238E27FC236}">
                <a16:creationId xmlns:a16="http://schemas.microsoft.com/office/drawing/2014/main" id="{666034E5-A2E4-4578-B6A8-F621E35AFFEA}"/>
              </a:ext>
            </a:extLst>
          </p:cNvPr>
          <p:cNvSpPr/>
          <p:nvPr/>
        </p:nvSpPr>
        <p:spPr>
          <a:xfrm>
            <a:off x="549000" y="5244633"/>
            <a:ext cx="5760000" cy="1260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Sapporo's unique charm of being close to both a modern city and nature is a rare balance that is rarely found anywhere else in the world. This tour is an urban adventure in which you will directly experience the activities of the people who live in this land and its charms through camping and hiking. We will enjoy the diverse sake culture under the theme of "local sake," which is one of the elements that indicate the uniqueness of a certain region. The tour will take you from the city center to </a:t>
            </a:r>
            <a:r>
              <a:rPr kumimoji="1" lang="en-US" altLang="ja-JP" sz="1200" dirty="0" err="1"/>
              <a:t>Jozankei</a:t>
            </a:r>
            <a:r>
              <a:rPr kumimoji="1" lang="en-US" altLang="ja-JP" sz="1200" dirty="0"/>
              <a:t>, a hot spring resort town loved by local residents and called "the backwaters of Sapporo.</a:t>
            </a:r>
          </a:p>
        </p:txBody>
      </p:sp>
      <p:sp>
        <p:nvSpPr>
          <p:cNvPr id="38" name="テキスト ボックス 37">
            <a:extLst>
              <a:ext uri="{FF2B5EF4-FFF2-40B4-BE49-F238E27FC236}">
                <a16:creationId xmlns:a16="http://schemas.microsoft.com/office/drawing/2014/main" id="{DE407331-04BF-47A0-A0E7-8E0E20902C79}"/>
              </a:ext>
            </a:extLst>
          </p:cNvPr>
          <p:cNvSpPr txBox="1"/>
          <p:nvPr/>
        </p:nvSpPr>
        <p:spPr>
          <a:xfrm>
            <a:off x="7659076" y="5438861"/>
            <a:ext cx="2520000" cy="1008000"/>
          </a:xfrm>
          <a:prstGeom prst="accentCallout1">
            <a:avLst>
              <a:gd name="adj1" fmla="val 18750"/>
              <a:gd name="adj2" fmla="val -8333"/>
              <a:gd name="adj3" fmla="val 18393"/>
              <a:gd name="adj4" fmla="val -24076"/>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ストーリー</a:t>
            </a:r>
            <a:endParaRPr kumimoji="1" lang="en-US" altLang="ja-JP" sz="1200" dirty="0">
              <a:solidFill>
                <a:schemeClr val="accent2">
                  <a:lumMod val="75000"/>
                </a:schemeClr>
              </a:solidFill>
            </a:endParaRPr>
          </a:p>
          <a:p>
            <a:r>
              <a:rPr lang="ja-JP" altLang="ja-JP" sz="1000" dirty="0"/>
              <a:t>（</a:t>
            </a:r>
            <a:r>
              <a:rPr lang="en-US" altLang="ja-JP" sz="1000" dirty="0"/>
              <a:t>150</a:t>
            </a:r>
            <a:r>
              <a:rPr lang="ja-JP" altLang="ja-JP" sz="1000" dirty="0"/>
              <a:t>語まで。最大</a:t>
            </a:r>
            <a:r>
              <a:rPr lang="en-US" altLang="ja-JP" sz="1000" dirty="0"/>
              <a:t>2,000</a:t>
            </a:r>
            <a:r>
              <a:rPr lang="ja-JP" altLang="ja-JP" sz="1000" dirty="0"/>
              <a:t>文字）</a:t>
            </a:r>
            <a:endParaRPr lang="en-US" altLang="ja-JP" sz="1000" dirty="0"/>
          </a:p>
          <a:p>
            <a:r>
              <a:rPr lang="ja-JP" altLang="ja-JP" sz="1000" dirty="0"/>
              <a:t>ツアーのストーリー、特別な点は何なのかを伝える。高い次元の話で、宿泊、交通、食事といった旅行の構成要素の話ではない。</a:t>
            </a:r>
            <a:endParaRPr kumimoji="1" lang="ja-JP" altLang="en-US" sz="1000" dirty="0">
              <a:solidFill>
                <a:schemeClr val="accent2">
                  <a:lumMod val="75000"/>
                </a:schemeClr>
              </a:solidFill>
            </a:endParaRPr>
          </a:p>
        </p:txBody>
      </p:sp>
      <p:pic>
        <p:nvPicPr>
          <p:cNvPr id="2050" name="Picture 2">
            <a:extLst>
              <a:ext uri="{FF2B5EF4-FFF2-40B4-BE49-F238E27FC236}">
                <a16:creationId xmlns:a16="http://schemas.microsoft.com/office/drawing/2014/main" id="{DA84F93B-2DAF-AB4A-CB15-A2B24B0AC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55" y="1970924"/>
            <a:ext cx="2314825" cy="15421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44F4576-1318-D3A3-70B8-B8F2DDD4F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55" y="3486771"/>
            <a:ext cx="2314825" cy="1542145"/>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descr="歩道に立っている男女&#10;&#10;低い精度で自動的に生成された説明">
            <a:extLst>
              <a:ext uri="{FF2B5EF4-FFF2-40B4-BE49-F238E27FC236}">
                <a16:creationId xmlns:a16="http://schemas.microsoft.com/office/drawing/2014/main" id="{3A7A9B4D-BF1B-4A06-B4D0-1F731FC8E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1680" y="1970924"/>
            <a:ext cx="4077320" cy="3057990"/>
          </a:xfrm>
          <a:prstGeom prst="rect">
            <a:avLst/>
          </a:prstGeom>
        </p:spPr>
      </p:pic>
    </p:spTree>
    <p:extLst>
      <p:ext uri="{BB962C8B-B14F-4D97-AF65-F5344CB8AC3E}">
        <p14:creationId xmlns:p14="http://schemas.microsoft.com/office/powerpoint/2010/main" val="165360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正方形/長方形 5">
            <a:extLst>
              <a:ext uri="{FF2B5EF4-FFF2-40B4-BE49-F238E27FC236}">
                <a16:creationId xmlns:a16="http://schemas.microsoft.com/office/drawing/2014/main" id="{CEFFD673-F244-40C2-844D-516F6550AF6C}"/>
              </a:ext>
            </a:extLst>
          </p:cNvPr>
          <p:cNvSpPr/>
          <p:nvPr/>
        </p:nvSpPr>
        <p:spPr>
          <a:xfrm>
            <a:off x="549000" y="796837"/>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solidFill>
                  <a:schemeClr val="tx1"/>
                </a:solidFill>
              </a:rPr>
              <a:t>Information</a:t>
            </a:r>
            <a:r>
              <a:rPr kumimoji="1" lang="ja-JP" altLang="en-US" sz="2400" dirty="0">
                <a:solidFill>
                  <a:schemeClr val="tx1"/>
                </a:solidFill>
              </a:rPr>
              <a:t> </a:t>
            </a:r>
            <a:r>
              <a:rPr kumimoji="1" lang="en-US" altLang="ja-JP" sz="2400" dirty="0">
                <a:solidFill>
                  <a:schemeClr val="tx1"/>
                </a:solidFill>
              </a:rPr>
              <a:t>and</a:t>
            </a:r>
            <a:r>
              <a:rPr kumimoji="1" lang="ja-JP" altLang="en-US" sz="2400" dirty="0">
                <a:solidFill>
                  <a:schemeClr val="tx1"/>
                </a:solidFill>
              </a:rPr>
              <a:t> </a:t>
            </a:r>
            <a:r>
              <a:rPr kumimoji="1" lang="en-US" altLang="ja-JP" sz="2400" dirty="0">
                <a:solidFill>
                  <a:schemeClr val="tx1"/>
                </a:solidFill>
              </a:rPr>
              <a:t>Requirements</a:t>
            </a:r>
          </a:p>
        </p:txBody>
      </p:sp>
      <p:sp>
        <p:nvSpPr>
          <p:cNvPr id="9" name="正方形/長方形 8">
            <a:extLst>
              <a:ext uri="{FF2B5EF4-FFF2-40B4-BE49-F238E27FC236}">
                <a16:creationId xmlns:a16="http://schemas.microsoft.com/office/drawing/2014/main" id="{AE243CD9-0137-4C16-BC0E-6B0F0654B8AA}"/>
              </a:ext>
            </a:extLst>
          </p:cNvPr>
          <p:cNvSpPr/>
          <p:nvPr/>
        </p:nvSpPr>
        <p:spPr>
          <a:xfrm>
            <a:off x="549000" y="2487448"/>
            <a:ext cx="576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Emergency Response Plan</a:t>
            </a:r>
            <a:endParaRPr kumimoji="1" lang="ja-JP" altLang="en-US" sz="1400" b="1" dirty="0"/>
          </a:p>
        </p:txBody>
      </p:sp>
      <p:sp>
        <p:nvSpPr>
          <p:cNvPr id="10" name="正方形/長方形 9">
            <a:extLst>
              <a:ext uri="{FF2B5EF4-FFF2-40B4-BE49-F238E27FC236}">
                <a16:creationId xmlns:a16="http://schemas.microsoft.com/office/drawing/2014/main" id="{0399712A-4BCB-4B00-903A-6DC23223527A}"/>
              </a:ext>
            </a:extLst>
          </p:cNvPr>
          <p:cNvSpPr/>
          <p:nvPr/>
        </p:nvSpPr>
        <p:spPr>
          <a:xfrm>
            <a:off x="549000" y="2747087"/>
            <a:ext cx="5760000" cy="720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 In case of emergency, we will follow our accident response manual.</a:t>
            </a:r>
          </a:p>
          <a:p>
            <a:pPr>
              <a:lnSpc>
                <a:spcPts val="1800"/>
              </a:lnSpc>
            </a:pPr>
            <a:r>
              <a:rPr kumimoji="1" lang="en-US" altLang="ja-JP" sz="1200" dirty="0"/>
              <a:t>• The guide of this tour has completed an advanced first aid course and always carries a first aid kit with her.</a:t>
            </a:r>
          </a:p>
          <a:p>
            <a:pPr>
              <a:lnSpc>
                <a:spcPts val="1800"/>
              </a:lnSpc>
            </a:pPr>
            <a:r>
              <a:rPr kumimoji="1" lang="en-US" altLang="ja-JP" sz="1200" dirty="0"/>
              <a:t>• In the event of a disaster, we will follow "Initial Disaster Response Manual for Foreign Tourists" produced by the Hokkaido Tourism Organization.</a:t>
            </a:r>
          </a:p>
          <a:p>
            <a:pPr>
              <a:lnSpc>
                <a:spcPts val="1800"/>
              </a:lnSpc>
            </a:pPr>
            <a:endParaRPr kumimoji="1" lang="en-US" altLang="ja-JP" sz="1200" dirty="0"/>
          </a:p>
        </p:txBody>
      </p:sp>
      <p:sp>
        <p:nvSpPr>
          <p:cNvPr id="11" name="正方形/長方形 10">
            <a:extLst>
              <a:ext uri="{FF2B5EF4-FFF2-40B4-BE49-F238E27FC236}">
                <a16:creationId xmlns:a16="http://schemas.microsoft.com/office/drawing/2014/main" id="{50C4133F-10B5-458D-B100-89AE3F952951}"/>
              </a:ext>
            </a:extLst>
          </p:cNvPr>
          <p:cNvSpPr/>
          <p:nvPr/>
        </p:nvSpPr>
        <p:spPr>
          <a:xfrm>
            <a:off x="549000" y="1259877"/>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Dietary Restrictions</a:t>
            </a:r>
            <a:endParaRPr kumimoji="1" lang="ja-JP" altLang="en-US" sz="1400" b="1" dirty="0"/>
          </a:p>
        </p:txBody>
      </p:sp>
      <p:sp>
        <p:nvSpPr>
          <p:cNvPr id="12" name="正方形/長方形 11">
            <a:extLst>
              <a:ext uri="{FF2B5EF4-FFF2-40B4-BE49-F238E27FC236}">
                <a16:creationId xmlns:a16="http://schemas.microsoft.com/office/drawing/2014/main" id="{D941EA85-B885-4331-8856-620B2EF8993B}"/>
              </a:ext>
            </a:extLst>
          </p:cNvPr>
          <p:cNvSpPr/>
          <p:nvPr/>
        </p:nvSpPr>
        <p:spPr>
          <a:xfrm>
            <a:off x="549000" y="1536854"/>
            <a:ext cx="5760000" cy="792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 We will do our best to accommodate any special dietary requests from guests who</a:t>
            </a:r>
          </a:p>
          <a:p>
            <a:pPr>
              <a:lnSpc>
                <a:spcPts val="1800"/>
              </a:lnSpc>
            </a:pPr>
            <a:r>
              <a:rPr kumimoji="1" lang="en-US" altLang="ja-JP" sz="1200" dirty="0"/>
              <a:t>are vegetarians, or who have food allergies, etc.</a:t>
            </a:r>
          </a:p>
        </p:txBody>
      </p:sp>
      <p:sp>
        <p:nvSpPr>
          <p:cNvPr id="22" name="テキスト ボックス 21">
            <a:extLst>
              <a:ext uri="{FF2B5EF4-FFF2-40B4-BE49-F238E27FC236}">
                <a16:creationId xmlns:a16="http://schemas.microsoft.com/office/drawing/2014/main" id="{87CEF67F-CFE3-4A37-A44B-19D2107F2263}"/>
              </a:ext>
            </a:extLst>
          </p:cNvPr>
          <p:cNvSpPr txBox="1"/>
          <p:nvPr/>
        </p:nvSpPr>
        <p:spPr>
          <a:xfrm>
            <a:off x="369000" y="371475"/>
            <a:ext cx="6120000" cy="261610"/>
          </a:xfrm>
          <a:prstGeom prst="rect">
            <a:avLst/>
          </a:prstGeom>
          <a:noFill/>
        </p:spPr>
        <p:txBody>
          <a:bodyPr wrap="square" rtlCol="0">
            <a:spAutoFit/>
          </a:bodyPr>
          <a:lstStyle/>
          <a:p>
            <a:pPr algn="ctr"/>
            <a:r>
              <a:rPr kumimoji="1" lang="en-US" altLang="ja-JP" sz="1100" dirty="0"/>
              <a:t>Local Sake Crawl by Hiking and Camping In Sapporo</a:t>
            </a:r>
          </a:p>
        </p:txBody>
      </p:sp>
      <p:sp>
        <p:nvSpPr>
          <p:cNvPr id="41" name="テキスト ボックス 40">
            <a:extLst>
              <a:ext uri="{FF2B5EF4-FFF2-40B4-BE49-F238E27FC236}">
                <a16:creationId xmlns:a16="http://schemas.microsoft.com/office/drawing/2014/main" id="{D8709940-C101-43D1-91FC-A0D36EA4CCAE}"/>
              </a:ext>
            </a:extLst>
          </p:cNvPr>
          <p:cNvSpPr txBox="1"/>
          <p:nvPr/>
        </p:nvSpPr>
        <p:spPr>
          <a:xfrm>
            <a:off x="7468300" y="1536854"/>
            <a:ext cx="2520000" cy="461665"/>
          </a:xfrm>
          <a:prstGeom prst="accentCallout1">
            <a:avLst>
              <a:gd name="adj1" fmla="val 18750"/>
              <a:gd name="adj2" fmla="val -8333"/>
              <a:gd name="adj3" fmla="val 18037"/>
              <a:gd name="adj4" fmla="val -20440"/>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食事に関する情報、アレルギー、ベジタリアンへの対応など</a:t>
            </a:r>
            <a:endParaRPr kumimoji="1" lang="en-US" altLang="ja-JP" sz="1200" dirty="0">
              <a:solidFill>
                <a:schemeClr val="accent2">
                  <a:lumMod val="75000"/>
                </a:schemeClr>
              </a:solidFill>
            </a:endParaRPr>
          </a:p>
        </p:txBody>
      </p:sp>
      <p:sp>
        <p:nvSpPr>
          <p:cNvPr id="43" name="テキスト ボックス 42">
            <a:extLst>
              <a:ext uri="{FF2B5EF4-FFF2-40B4-BE49-F238E27FC236}">
                <a16:creationId xmlns:a16="http://schemas.microsoft.com/office/drawing/2014/main" id="{E9BD64A9-1137-4846-8B3E-E482B4A0FCE5}"/>
              </a:ext>
            </a:extLst>
          </p:cNvPr>
          <p:cNvSpPr txBox="1"/>
          <p:nvPr/>
        </p:nvSpPr>
        <p:spPr>
          <a:xfrm>
            <a:off x="7468300" y="2747087"/>
            <a:ext cx="2520000" cy="584775"/>
          </a:xfrm>
          <a:prstGeom prst="accentCallout1">
            <a:avLst>
              <a:gd name="adj1" fmla="val 18750"/>
              <a:gd name="adj2" fmla="val -8333"/>
              <a:gd name="adj3" fmla="val 21467"/>
              <a:gd name="adj4" fmla="val -21241"/>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緊急事態への対応など</a:t>
            </a:r>
            <a:endParaRPr kumimoji="1" lang="en-US" altLang="ja-JP" sz="1200" dirty="0">
              <a:solidFill>
                <a:schemeClr val="accent2">
                  <a:lumMod val="75000"/>
                </a:schemeClr>
              </a:solidFill>
            </a:endParaRPr>
          </a:p>
          <a:p>
            <a:r>
              <a:rPr kumimoji="1" lang="ja-JP" altLang="en-US" sz="1000" dirty="0">
                <a:solidFill>
                  <a:schemeClr val="tx1"/>
                </a:solidFill>
              </a:rPr>
              <a:t>社の体制、緊急対応計画書の有無、実践経験等を記載</a:t>
            </a:r>
            <a:endParaRPr kumimoji="1" lang="en-US" altLang="ja-JP" sz="1000" dirty="0">
              <a:solidFill>
                <a:schemeClr val="tx1"/>
              </a:solidFill>
            </a:endParaRPr>
          </a:p>
        </p:txBody>
      </p:sp>
    </p:spTree>
    <p:extLst>
      <p:ext uri="{BB962C8B-B14F-4D97-AF65-F5344CB8AC3E}">
        <p14:creationId xmlns:p14="http://schemas.microsoft.com/office/powerpoint/2010/main" val="234708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正方形/長方形 5">
            <a:extLst>
              <a:ext uri="{FF2B5EF4-FFF2-40B4-BE49-F238E27FC236}">
                <a16:creationId xmlns:a16="http://schemas.microsoft.com/office/drawing/2014/main" id="{CEFFD673-F244-40C2-844D-516F6550AF6C}"/>
              </a:ext>
            </a:extLst>
          </p:cNvPr>
          <p:cNvSpPr/>
          <p:nvPr/>
        </p:nvSpPr>
        <p:spPr>
          <a:xfrm>
            <a:off x="549000" y="788218"/>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Reservation &amp; Cancellation Policy</a:t>
            </a:r>
            <a:endParaRPr kumimoji="1" lang="ja-JP" altLang="en-US" sz="2400" dirty="0"/>
          </a:p>
        </p:txBody>
      </p:sp>
      <p:sp>
        <p:nvSpPr>
          <p:cNvPr id="9" name="正方形/長方形 8">
            <a:extLst>
              <a:ext uri="{FF2B5EF4-FFF2-40B4-BE49-F238E27FC236}">
                <a16:creationId xmlns:a16="http://schemas.microsoft.com/office/drawing/2014/main" id="{AE243CD9-0137-4C16-BC0E-6B0F0654B8AA}"/>
              </a:ext>
            </a:extLst>
          </p:cNvPr>
          <p:cNvSpPr/>
          <p:nvPr/>
        </p:nvSpPr>
        <p:spPr>
          <a:xfrm>
            <a:off x="536774" y="2650566"/>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Cancellation</a:t>
            </a:r>
            <a:endParaRPr kumimoji="1" lang="ja-JP" altLang="en-US" sz="1400" b="1" dirty="0"/>
          </a:p>
        </p:txBody>
      </p:sp>
      <p:sp>
        <p:nvSpPr>
          <p:cNvPr id="10" name="正方形/長方形 9">
            <a:extLst>
              <a:ext uri="{FF2B5EF4-FFF2-40B4-BE49-F238E27FC236}">
                <a16:creationId xmlns:a16="http://schemas.microsoft.com/office/drawing/2014/main" id="{0399712A-4BCB-4B00-903A-6DC23223527A}"/>
              </a:ext>
            </a:extLst>
          </p:cNvPr>
          <p:cNvSpPr/>
          <p:nvPr/>
        </p:nvSpPr>
        <p:spPr>
          <a:xfrm>
            <a:off x="536774" y="2884805"/>
            <a:ext cx="5760000" cy="50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If you wish to cancel a tour reservation, please notify us in writing Our Cancellation Policies as follows.</a:t>
            </a:r>
          </a:p>
          <a:p>
            <a:pPr>
              <a:lnSpc>
                <a:spcPts val="1800"/>
              </a:lnSpc>
            </a:pPr>
            <a:r>
              <a:rPr kumimoji="1" lang="en-US" altLang="ja-JP" sz="1200" dirty="0"/>
              <a:t>•Cancelled more than 21 days prior to departure Zero fees</a:t>
            </a:r>
          </a:p>
          <a:p>
            <a:pPr>
              <a:lnSpc>
                <a:spcPts val="1800"/>
              </a:lnSpc>
            </a:pPr>
            <a:r>
              <a:rPr kumimoji="1" lang="en-US" altLang="ja-JP" sz="1200" dirty="0"/>
              <a:t>•Cancelled between 20 and 8 days prior to departure 20 of the Tour Price</a:t>
            </a:r>
          </a:p>
          <a:p>
            <a:pPr>
              <a:lnSpc>
                <a:spcPts val="1800"/>
              </a:lnSpc>
            </a:pPr>
            <a:r>
              <a:rPr kumimoji="1" lang="en-US" altLang="ja-JP" sz="1200" dirty="0"/>
              <a:t>•Cancelled between 7 days and 48 hours prior to departure 30 of the Tour Price</a:t>
            </a:r>
          </a:p>
          <a:p>
            <a:pPr>
              <a:lnSpc>
                <a:spcPts val="1800"/>
              </a:lnSpc>
            </a:pPr>
            <a:r>
              <a:rPr kumimoji="1" lang="en-US" altLang="ja-JP" sz="1200" dirty="0"/>
              <a:t>•Cancelled between 48 and 24 hours prior to departure 40 of the Tour Price</a:t>
            </a:r>
          </a:p>
          <a:p>
            <a:pPr>
              <a:lnSpc>
                <a:spcPts val="1800"/>
              </a:lnSpc>
            </a:pPr>
            <a:r>
              <a:rPr kumimoji="1" lang="en-US" altLang="ja-JP" sz="1200" dirty="0"/>
              <a:t>•Cancelled within 24 hours of departure 50 of the Tour Price</a:t>
            </a:r>
          </a:p>
          <a:p>
            <a:pPr>
              <a:lnSpc>
                <a:spcPts val="1800"/>
              </a:lnSpc>
            </a:pPr>
            <a:r>
              <a:rPr kumimoji="1" lang="en-US" altLang="ja-JP" sz="1200" dirty="0"/>
              <a:t>•Cancelled on the day of departure 100 of the Tour Price</a:t>
            </a:r>
          </a:p>
          <a:p>
            <a:pPr>
              <a:lnSpc>
                <a:spcPts val="1800"/>
              </a:lnSpc>
            </a:pPr>
            <a:r>
              <a:rPr kumimoji="1" lang="en-US" altLang="ja-JP" sz="1200" dirty="0"/>
              <a:t>•No refunds will be given after the tour has commenced</a:t>
            </a:r>
          </a:p>
        </p:txBody>
      </p:sp>
      <p:sp>
        <p:nvSpPr>
          <p:cNvPr id="5" name="正方形/長方形 4">
            <a:extLst>
              <a:ext uri="{FF2B5EF4-FFF2-40B4-BE49-F238E27FC236}">
                <a16:creationId xmlns:a16="http://schemas.microsoft.com/office/drawing/2014/main" id="{65F2FC84-9918-497C-99B0-2A4B584D080E}"/>
              </a:ext>
            </a:extLst>
          </p:cNvPr>
          <p:cNvSpPr/>
          <p:nvPr/>
        </p:nvSpPr>
        <p:spPr>
          <a:xfrm>
            <a:off x="536774" y="1210204"/>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Payment Methods</a:t>
            </a:r>
            <a:endParaRPr kumimoji="1" lang="ja-JP" altLang="en-US" sz="1400" b="1" dirty="0"/>
          </a:p>
        </p:txBody>
      </p:sp>
      <p:sp>
        <p:nvSpPr>
          <p:cNvPr id="14" name="テキスト ボックス 13">
            <a:extLst>
              <a:ext uri="{FF2B5EF4-FFF2-40B4-BE49-F238E27FC236}">
                <a16:creationId xmlns:a16="http://schemas.microsoft.com/office/drawing/2014/main" id="{1736CE47-3FF5-45DF-B2E1-1FBDC36EB959}"/>
              </a:ext>
            </a:extLst>
          </p:cNvPr>
          <p:cNvSpPr txBox="1"/>
          <p:nvPr/>
        </p:nvSpPr>
        <p:spPr>
          <a:xfrm>
            <a:off x="369000" y="371475"/>
            <a:ext cx="6120000" cy="261610"/>
          </a:xfrm>
          <a:prstGeom prst="rect">
            <a:avLst/>
          </a:prstGeom>
          <a:noFill/>
        </p:spPr>
        <p:txBody>
          <a:bodyPr wrap="square" rtlCol="0">
            <a:spAutoFit/>
          </a:bodyPr>
          <a:lstStyle/>
          <a:p>
            <a:pPr algn="ctr"/>
            <a:r>
              <a:rPr kumimoji="1" lang="en-US" altLang="ja-JP" sz="1100" dirty="0"/>
              <a:t>Local Sake Crawl by Hiking and Camping In Sapporo</a:t>
            </a:r>
          </a:p>
        </p:txBody>
      </p:sp>
      <p:sp>
        <p:nvSpPr>
          <p:cNvPr id="28" name="正方形/長方形 27">
            <a:extLst>
              <a:ext uri="{FF2B5EF4-FFF2-40B4-BE49-F238E27FC236}">
                <a16:creationId xmlns:a16="http://schemas.microsoft.com/office/drawing/2014/main" id="{C3226D8A-1689-4154-A685-314A990547F8}"/>
              </a:ext>
            </a:extLst>
          </p:cNvPr>
          <p:cNvSpPr/>
          <p:nvPr/>
        </p:nvSpPr>
        <p:spPr>
          <a:xfrm>
            <a:off x="536774" y="5156954"/>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Disclaimer</a:t>
            </a:r>
            <a:endParaRPr kumimoji="1" lang="ja-JP" altLang="en-US" sz="1400" b="1" dirty="0"/>
          </a:p>
        </p:txBody>
      </p:sp>
      <p:sp>
        <p:nvSpPr>
          <p:cNvPr id="30" name="正方形/長方形 29">
            <a:extLst>
              <a:ext uri="{FF2B5EF4-FFF2-40B4-BE49-F238E27FC236}">
                <a16:creationId xmlns:a16="http://schemas.microsoft.com/office/drawing/2014/main" id="{46434573-0357-4F8F-9611-6CB07DAD4111}"/>
              </a:ext>
            </a:extLst>
          </p:cNvPr>
          <p:cNvSpPr/>
          <p:nvPr/>
        </p:nvSpPr>
        <p:spPr>
          <a:xfrm>
            <a:off x="536774" y="5390531"/>
            <a:ext cx="5784452" cy="1152001"/>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 There are certain inherent risks in adventure travel. These include, but are not limited to, risks of cycling, hiking, swimming, walking and -on all trips- danger of animals, inaccessibility of medical attention and difficulty in evacuation in the case of a medical emergency. Passengers assume all such risks with regard to these possibilities. By embarking upon his/her trip, the traveler voluntarily assumes all risks involved in such travel, whether expected or unexpected.</a:t>
            </a:r>
          </a:p>
          <a:p>
            <a:pPr>
              <a:lnSpc>
                <a:spcPts val="1800"/>
              </a:lnSpc>
            </a:pPr>
            <a:r>
              <a:rPr kumimoji="1" lang="en-US" altLang="ja-JP" sz="1200" dirty="0"/>
              <a:t>• In addition and without limitation, </a:t>
            </a:r>
            <a:r>
              <a:rPr kumimoji="1" lang="en-US" altLang="ja-JP" sz="1200" dirty="0" err="1"/>
              <a:t>Ezosika</a:t>
            </a:r>
            <a:r>
              <a:rPr kumimoji="1" lang="en-US" altLang="ja-JP" sz="1200" dirty="0"/>
              <a:t> Travel Co., Ltd. is not responsible for any injury, loss, death, inconvenience, delay or damage to personal property in connection with the provision of any goods or services, whether resulting from but not limited to acts of God or force majeure, illness, disease, acts of war, civil unrest, insurrection or revolt, animals, strikes or other labor activities, criminal or terrorist activities of any kind, overbooking or downgrading of services, food poisoning, mechanical or other failure of aircraft or other means of transportation or for failure of any transportation mechanism to arrive or depart on time.</a:t>
            </a:r>
          </a:p>
          <a:p>
            <a:pPr>
              <a:lnSpc>
                <a:spcPts val="1800"/>
              </a:lnSpc>
            </a:pPr>
            <a:r>
              <a:rPr kumimoji="1" lang="en-US" altLang="ja-JP" sz="1200" dirty="0"/>
              <a:t>• Furthermore, </a:t>
            </a:r>
            <a:r>
              <a:rPr kumimoji="1" lang="en-US" altLang="ja-JP" sz="1200" dirty="0" err="1"/>
              <a:t>Ezosika</a:t>
            </a:r>
            <a:r>
              <a:rPr kumimoji="1" lang="en-US" altLang="ja-JP" sz="1200" dirty="0"/>
              <a:t> Travel Co., Ltd. cannot be held liable by freelance guides for damage or injury to the guide, or damage or injury inflicted by the guide on third parties in any way. By accepting freelance tour assignments, guides automatically waive </a:t>
            </a:r>
            <a:r>
              <a:rPr kumimoji="1" lang="en-US" altLang="ja-JP" sz="1200" dirty="0" err="1"/>
              <a:t>Ezosika</a:t>
            </a:r>
            <a:r>
              <a:rPr kumimoji="1" lang="en-US" altLang="ja-JP" sz="1200" dirty="0"/>
              <a:t> Travel Co., Ltd. from any liability.</a:t>
            </a:r>
          </a:p>
        </p:txBody>
      </p:sp>
      <p:sp>
        <p:nvSpPr>
          <p:cNvPr id="35" name="正方形/長方形 34">
            <a:extLst>
              <a:ext uri="{FF2B5EF4-FFF2-40B4-BE49-F238E27FC236}">
                <a16:creationId xmlns:a16="http://schemas.microsoft.com/office/drawing/2014/main" id="{2A8C122C-220B-4928-AAD1-4FD5B7AA271F}"/>
              </a:ext>
            </a:extLst>
          </p:cNvPr>
          <p:cNvSpPr/>
          <p:nvPr/>
        </p:nvSpPr>
        <p:spPr>
          <a:xfrm>
            <a:off x="536774" y="1490280"/>
            <a:ext cx="5760000" cy="720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We require a Deposit of 50 000 yen or Full Payment to secure your booking. The </a:t>
            </a:r>
            <a:r>
              <a:rPr kumimoji="1" lang="en-US" altLang="ja-JP" sz="1200" dirty="0" err="1"/>
              <a:t>Depositis</a:t>
            </a:r>
            <a:r>
              <a:rPr kumimoji="1" lang="en-US" altLang="ja-JP" sz="1200" dirty="0"/>
              <a:t> treated as a part of the Tour Price. You will receive an email reminder about payment of the balance, which is generally due 30 days prior to the tour departure date. </a:t>
            </a:r>
          </a:p>
          <a:p>
            <a:pPr>
              <a:lnSpc>
                <a:spcPts val="1800"/>
              </a:lnSpc>
            </a:pPr>
            <a:r>
              <a:rPr kumimoji="1" lang="en-US" altLang="ja-JP" sz="1200" dirty="0"/>
              <a:t>Credit cards (Visa / MasterCard) or PayPal are accepted.</a:t>
            </a:r>
          </a:p>
          <a:p>
            <a:pPr>
              <a:lnSpc>
                <a:spcPts val="1800"/>
              </a:lnSpc>
            </a:pPr>
            <a:endParaRPr kumimoji="1" lang="en-US" altLang="ja-JP" sz="1200" dirty="0"/>
          </a:p>
          <a:p>
            <a:pPr>
              <a:lnSpc>
                <a:spcPts val="1800"/>
              </a:lnSpc>
            </a:pPr>
            <a:endParaRPr kumimoji="1" lang="en-US" altLang="ja-JP" sz="1200" dirty="0"/>
          </a:p>
        </p:txBody>
      </p:sp>
      <p:sp>
        <p:nvSpPr>
          <p:cNvPr id="41" name="テキスト ボックス 40">
            <a:extLst>
              <a:ext uri="{FF2B5EF4-FFF2-40B4-BE49-F238E27FC236}">
                <a16:creationId xmlns:a16="http://schemas.microsoft.com/office/drawing/2014/main" id="{3933BDC2-7E35-40E8-A854-BB292EBD1789}"/>
              </a:ext>
            </a:extLst>
          </p:cNvPr>
          <p:cNvSpPr txBox="1"/>
          <p:nvPr/>
        </p:nvSpPr>
        <p:spPr>
          <a:xfrm>
            <a:off x="7597500" y="1534204"/>
            <a:ext cx="2520000" cy="720000"/>
          </a:xfrm>
          <a:prstGeom prst="accentCallout1">
            <a:avLst>
              <a:gd name="adj1" fmla="val 18750"/>
              <a:gd name="adj2" fmla="val -8333"/>
              <a:gd name="adj3" fmla="val 18540"/>
              <a:gd name="adj4" fmla="val -22501"/>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支払方法</a:t>
            </a:r>
            <a:endParaRPr kumimoji="1" lang="en-US" altLang="ja-JP" sz="1200" dirty="0">
              <a:solidFill>
                <a:schemeClr val="accent2">
                  <a:lumMod val="75000"/>
                </a:schemeClr>
              </a:solidFill>
            </a:endParaRPr>
          </a:p>
          <a:p>
            <a:r>
              <a:rPr lang="ja-JP" altLang="ja-JP" sz="1000" dirty="0"/>
              <a:t>支払い方法の一覧を記載（クレジットカード、</a:t>
            </a:r>
            <a:r>
              <a:rPr lang="en-US" altLang="ja-JP" sz="1000" dirty="0"/>
              <a:t>PayPal</a:t>
            </a:r>
            <a:r>
              <a:rPr lang="ja-JP" altLang="ja-JP" sz="1000" dirty="0"/>
              <a:t>などの電子決済システム、電信送金）</a:t>
            </a:r>
            <a:endParaRPr kumimoji="1" lang="en-US" altLang="ja-JP" sz="1000" dirty="0">
              <a:solidFill>
                <a:schemeClr val="accent2">
                  <a:lumMod val="75000"/>
                </a:schemeClr>
              </a:solidFill>
            </a:endParaRPr>
          </a:p>
        </p:txBody>
      </p:sp>
      <p:sp>
        <p:nvSpPr>
          <p:cNvPr id="43" name="テキスト ボックス 42">
            <a:extLst>
              <a:ext uri="{FF2B5EF4-FFF2-40B4-BE49-F238E27FC236}">
                <a16:creationId xmlns:a16="http://schemas.microsoft.com/office/drawing/2014/main" id="{43FB6D9A-A20D-462B-8E06-48B8CBC37443}"/>
              </a:ext>
            </a:extLst>
          </p:cNvPr>
          <p:cNvSpPr txBox="1"/>
          <p:nvPr/>
        </p:nvSpPr>
        <p:spPr>
          <a:xfrm>
            <a:off x="7597500" y="2570483"/>
            <a:ext cx="2520000" cy="276999"/>
          </a:xfrm>
          <a:prstGeom prst="accentCallout1">
            <a:avLst>
              <a:gd name="adj1" fmla="val 18750"/>
              <a:gd name="adj2" fmla="val -8333"/>
              <a:gd name="adj3" fmla="val 17364"/>
              <a:gd name="adj4" fmla="val -22047"/>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取消条件</a:t>
            </a:r>
            <a:endParaRPr kumimoji="1" lang="en-US" altLang="ja-JP" sz="1200" dirty="0">
              <a:solidFill>
                <a:schemeClr val="accent2">
                  <a:lumMod val="75000"/>
                </a:schemeClr>
              </a:solidFill>
            </a:endParaRPr>
          </a:p>
        </p:txBody>
      </p:sp>
      <p:sp>
        <p:nvSpPr>
          <p:cNvPr id="45" name="テキスト ボックス 44">
            <a:extLst>
              <a:ext uri="{FF2B5EF4-FFF2-40B4-BE49-F238E27FC236}">
                <a16:creationId xmlns:a16="http://schemas.microsoft.com/office/drawing/2014/main" id="{0DC05C97-7C9B-4663-9CF3-A75E5633590B}"/>
              </a:ext>
            </a:extLst>
          </p:cNvPr>
          <p:cNvSpPr txBox="1"/>
          <p:nvPr/>
        </p:nvSpPr>
        <p:spPr>
          <a:xfrm>
            <a:off x="7597500" y="4561851"/>
            <a:ext cx="2520000" cy="276999"/>
          </a:xfrm>
          <a:prstGeom prst="accentCallout1">
            <a:avLst>
              <a:gd name="adj1" fmla="val 18750"/>
              <a:gd name="adj2" fmla="val -8333"/>
              <a:gd name="adj3" fmla="val 21949"/>
              <a:gd name="adj4" fmla="val -23257"/>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免責事項</a:t>
            </a:r>
            <a:endParaRPr kumimoji="1" lang="en-US" altLang="ja-JP" sz="1200" dirty="0">
              <a:solidFill>
                <a:schemeClr val="accent2">
                  <a:lumMod val="75000"/>
                </a:schemeClr>
              </a:solidFill>
            </a:endParaRPr>
          </a:p>
        </p:txBody>
      </p:sp>
      <p:sp>
        <p:nvSpPr>
          <p:cNvPr id="47" name="テキスト ボックス 46">
            <a:extLst>
              <a:ext uri="{FF2B5EF4-FFF2-40B4-BE49-F238E27FC236}">
                <a16:creationId xmlns:a16="http://schemas.microsoft.com/office/drawing/2014/main" id="{AE2C51B4-25D6-4451-B83C-44C8326E283E}"/>
              </a:ext>
            </a:extLst>
          </p:cNvPr>
          <p:cNvSpPr txBox="1"/>
          <p:nvPr/>
        </p:nvSpPr>
        <p:spPr>
          <a:xfrm>
            <a:off x="7597500" y="6432906"/>
            <a:ext cx="2520000" cy="276999"/>
          </a:xfrm>
          <a:prstGeom prst="accentCallout1">
            <a:avLst>
              <a:gd name="adj1" fmla="val 18750"/>
              <a:gd name="adj2" fmla="val -8333"/>
              <a:gd name="adj3" fmla="val 17364"/>
              <a:gd name="adj4" fmla="val -23357"/>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協力事業者</a:t>
            </a:r>
            <a:endParaRPr kumimoji="1" lang="en-US" altLang="ja-JP" sz="1200" dirty="0">
              <a:solidFill>
                <a:schemeClr val="accent2">
                  <a:lumMod val="75000"/>
                </a:schemeClr>
              </a:solidFill>
            </a:endParaRPr>
          </a:p>
        </p:txBody>
      </p:sp>
      <p:sp>
        <p:nvSpPr>
          <p:cNvPr id="49" name="テキスト ボックス 48">
            <a:extLst>
              <a:ext uri="{FF2B5EF4-FFF2-40B4-BE49-F238E27FC236}">
                <a16:creationId xmlns:a16="http://schemas.microsoft.com/office/drawing/2014/main" id="{C334EF52-8A50-4B6B-9EE8-05D3E4914E9D}"/>
              </a:ext>
            </a:extLst>
          </p:cNvPr>
          <p:cNvSpPr txBox="1"/>
          <p:nvPr/>
        </p:nvSpPr>
        <p:spPr>
          <a:xfrm>
            <a:off x="7597500" y="7423286"/>
            <a:ext cx="2520000" cy="276999"/>
          </a:xfrm>
          <a:prstGeom prst="accentCallout1">
            <a:avLst>
              <a:gd name="adj1" fmla="val 18750"/>
              <a:gd name="adj2" fmla="val -8333"/>
              <a:gd name="adj3" fmla="val 21949"/>
              <a:gd name="adj4" fmla="val -25272"/>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ツアー催行者・連絡先</a:t>
            </a:r>
            <a:endParaRPr kumimoji="1" lang="en-US" altLang="ja-JP" sz="1200" dirty="0">
              <a:solidFill>
                <a:schemeClr val="accent2">
                  <a:lumMod val="75000"/>
                </a:schemeClr>
              </a:solidFill>
            </a:endParaRPr>
          </a:p>
        </p:txBody>
      </p:sp>
    </p:spTree>
    <p:extLst>
      <p:ext uri="{BB962C8B-B14F-4D97-AF65-F5344CB8AC3E}">
        <p14:creationId xmlns:p14="http://schemas.microsoft.com/office/powerpoint/2010/main" val="22548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4" name="テキスト ボックス 13">
            <a:extLst>
              <a:ext uri="{FF2B5EF4-FFF2-40B4-BE49-F238E27FC236}">
                <a16:creationId xmlns:a16="http://schemas.microsoft.com/office/drawing/2014/main" id="{1736CE47-3FF5-45DF-B2E1-1FBDC36EB959}"/>
              </a:ext>
            </a:extLst>
          </p:cNvPr>
          <p:cNvSpPr txBox="1"/>
          <p:nvPr/>
        </p:nvSpPr>
        <p:spPr>
          <a:xfrm>
            <a:off x="369000" y="371475"/>
            <a:ext cx="6120000" cy="261610"/>
          </a:xfrm>
          <a:prstGeom prst="rect">
            <a:avLst/>
          </a:prstGeom>
          <a:noFill/>
        </p:spPr>
        <p:txBody>
          <a:bodyPr wrap="square" rtlCol="0">
            <a:spAutoFit/>
          </a:bodyPr>
          <a:lstStyle/>
          <a:p>
            <a:pPr algn="ctr"/>
            <a:r>
              <a:rPr kumimoji="1" lang="en-US" altLang="ja-JP" sz="1100" dirty="0"/>
              <a:t>Local Sake Crawl by Hiking and Camping In Sapporo</a:t>
            </a:r>
          </a:p>
        </p:txBody>
      </p:sp>
      <p:sp>
        <p:nvSpPr>
          <p:cNvPr id="41" name="テキスト ボックス 40">
            <a:extLst>
              <a:ext uri="{FF2B5EF4-FFF2-40B4-BE49-F238E27FC236}">
                <a16:creationId xmlns:a16="http://schemas.microsoft.com/office/drawing/2014/main" id="{3933BDC2-7E35-40E8-A854-BB292EBD1789}"/>
              </a:ext>
            </a:extLst>
          </p:cNvPr>
          <p:cNvSpPr txBox="1"/>
          <p:nvPr/>
        </p:nvSpPr>
        <p:spPr>
          <a:xfrm>
            <a:off x="7597500" y="1534204"/>
            <a:ext cx="2520000" cy="720000"/>
          </a:xfrm>
          <a:prstGeom prst="accentCallout1">
            <a:avLst>
              <a:gd name="adj1" fmla="val 18750"/>
              <a:gd name="adj2" fmla="val -8333"/>
              <a:gd name="adj3" fmla="val 18540"/>
              <a:gd name="adj4" fmla="val -22501"/>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支払方法</a:t>
            </a:r>
            <a:endParaRPr kumimoji="1" lang="en-US" altLang="ja-JP" sz="1200" dirty="0">
              <a:solidFill>
                <a:schemeClr val="accent2">
                  <a:lumMod val="75000"/>
                </a:schemeClr>
              </a:solidFill>
            </a:endParaRPr>
          </a:p>
          <a:p>
            <a:r>
              <a:rPr lang="ja-JP" altLang="ja-JP" sz="1000" dirty="0"/>
              <a:t>支払い方法の一覧を記載（クレジットカード、</a:t>
            </a:r>
            <a:r>
              <a:rPr lang="en-US" altLang="ja-JP" sz="1000" dirty="0"/>
              <a:t>PayPal</a:t>
            </a:r>
            <a:r>
              <a:rPr lang="ja-JP" altLang="ja-JP" sz="1000" dirty="0"/>
              <a:t>などの電子決済システム、電信送金）</a:t>
            </a:r>
            <a:endParaRPr kumimoji="1" lang="en-US" altLang="ja-JP" sz="1000" dirty="0">
              <a:solidFill>
                <a:schemeClr val="accent2">
                  <a:lumMod val="75000"/>
                </a:schemeClr>
              </a:solidFill>
            </a:endParaRPr>
          </a:p>
        </p:txBody>
      </p:sp>
      <p:sp>
        <p:nvSpPr>
          <p:cNvPr id="43" name="テキスト ボックス 42">
            <a:extLst>
              <a:ext uri="{FF2B5EF4-FFF2-40B4-BE49-F238E27FC236}">
                <a16:creationId xmlns:a16="http://schemas.microsoft.com/office/drawing/2014/main" id="{43FB6D9A-A20D-462B-8E06-48B8CBC37443}"/>
              </a:ext>
            </a:extLst>
          </p:cNvPr>
          <p:cNvSpPr txBox="1"/>
          <p:nvPr/>
        </p:nvSpPr>
        <p:spPr>
          <a:xfrm>
            <a:off x="7597500" y="2570483"/>
            <a:ext cx="2520000" cy="276999"/>
          </a:xfrm>
          <a:prstGeom prst="accentCallout1">
            <a:avLst>
              <a:gd name="adj1" fmla="val 18750"/>
              <a:gd name="adj2" fmla="val -8333"/>
              <a:gd name="adj3" fmla="val 17364"/>
              <a:gd name="adj4" fmla="val -22047"/>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取消条件</a:t>
            </a:r>
            <a:endParaRPr kumimoji="1" lang="en-US" altLang="ja-JP" sz="1200" dirty="0">
              <a:solidFill>
                <a:schemeClr val="accent2">
                  <a:lumMod val="75000"/>
                </a:schemeClr>
              </a:solidFill>
            </a:endParaRPr>
          </a:p>
        </p:txBody>
      </p:sp>
      <p:sp>
        <p:nvSpPr>
          <p:cNvPr id="45" name="テキスト ボックス 44">
            <a:extLst>
              <a:ext uri="{FF2B5EF4-FFF2-40B4-BE49-F238E27FC236}">
                <a16:creationId xmlns:a16="http://schemas.microsoft.com/office/drawing/2014/main" id="{0DC05C97-7C9B-4663-9CF3-A75E5633590B}"/>
              </a:ext>
            </a:extLst>
          </p:cNvPr>
          <p:cNvSpPr txBox="1"/>
          <p:nvPr/>
        </p:nvSpPr>
        <p:spPr>
          <a:xfrm>
            <a:off x="7597500" y="4561851"/>
            <a:ext cx="2520000" cy="276999"/>
          </a:xfrm>
          <a:prstGeom prst="accentCallout1">
            <a:avLst>
              <a:gd name="adj1" fmla="val 18750"/>
              <a:gd name="adj2" fmla="val -8333"/>
              <a:gd name="adj3" fmla="val 21949"/>
              <a:gd name="adj4" fmla="val -23257"/>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免責事項</a:t>
            </a:r>
            <a:endParaRPr kumimoji="1" lang="en-US" altLang="ja-JP" sz="1200" dirty="0">
              <a:solidFill>
                <a:schemeClr val="accent2">
                  <a:lumMod val="75000"/>
                </a:schemeClr>
              </a:solidFill>
            </a:endParaRPr>
          </a:p>
        </p:txBody>
      </p:sp>
      <p:sp>
        <p:nvSpPr>
          <p:cNvPr id="47" name="テキスト ボックス 46">
            <a:extLst>
              <a:ext uri="{FF2B5EF4-FFF2-40B4-BE49-F238E27FC236}">
                <a16:creationId xmlns:a16="http://schemas.microsoft.com/office/drawing/2014/main" id="{AE2C51B4-25D6-4451-B83C-44C8326E283E}"/>
              </a:ext>
            </a:extLst>
          </p:cNvPr>
          <p:cNvSpPr txBox="1"/>
          <p:nvPr/>
        </p:nvSpPr>
        <p:spPr>
          <a:xfrm>
            <a:off x="7597500" y="6432906"/>
            <a:ext cx="2520000" cy="276999"/>
          </a:xfrm>
          <a:prstGeom prst="accentCallout1">
            <a:avLst>
              <a:gd name="adj1" fmla="val 18750"/>
              <a:gd name="adj2" fmla="val -8333"/>
              <a:gd name="adj3" fmla="val 17364"/>
              <a:gd name="adj4" fmla="val -23357"/>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協力事業者</a:t>
            </a:r>
            <a:endParaRPr kumimoji="1" lang="en-US" altLang="ja-JP" sz="1200" dirty="0">
              <a:solidFill>
                <a:schemeClr val="accent2">
                  <a:lumMod val="75000"/>
                </a:schemeClr>
              </a:solidFill>
            </a:endParaRPr>
          </a:p>
        </p:txBody>
      </p:sp>
      <p:sp>
        <p:nvSpPr>
          <p:cNvPr id="49" name="テキスト ボックス 48">
            <a:extLst>
              <a:ext uri="{FF2B5EF4-FFF2-40B4-BE49-F238E27FC236}">
                <a16:creationId xmlns:a16="http://schemas.microsoft.com/office/drawing/2014/main" id="{C334EF52-8A50-4B6B-9EE8-05D3E4914E9D}"/>
              </a:ext>
            </a:extLst>
          </p:cNvPr>
          <p:cNvSpPr txBox="1"/>
          <p:nvPr/>
        </p:nvSpPr>
        <p:spPr>
          <a:xfrm>
            <a:off x="7597500" y="7423286"/>
            <a:ext cx="2520000" cy="276999"/>
          </a:xfrm>
          <a:prstGeom prst="accentCallout1">
            <a:avLst>
              <a:gd name="adj1" fmla="val 18750"/>
              <a:gd name="adj2" fmla="val -8333"/>
              <a:gd name="adj3" fmla="val 21949"/>
              <a:gd name="adj4" fmla="val -25272"/>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ツアー催行者・連絡先</a:t>
            </a:r>
            <a:endParaRPr kumimoji="1" lang="en-US" altLang="ja-JP" sz="1200" dirty="0">
              <a:solidFill>
                <a:schemeClr val="accent2">
                  <a:lumMod val="75000"/>
                </a:schemeClr>
              </a:solidFill>
            </a:endParaRPr>
          </a:p>
        </p:txBody>
      </p:sp>
      <p:sp>
        <p:nvSpPr>
          <p:cNvPr id="3" name="正方形/長方形 2">
            <a:extLst>
              <a:ext uri="{FF2B5EF4-FFF2-40B4-BE49-F238E27FC236}">
                <a16:creationId xmlns:a16="http://schemas.microsoft.com/office/drawing/2014/main" id="{7CC8BA4A-F941-5085-F88F-490BFE4B3881}"/>
              </a:ext>
            </a:extLst>
          </p:cNvPr>
          <p:cNvSpPr/>
          <p:nvPr/>
        </p:nvSpPr>
        <p:spPr>
          <a:xfrm>
            <a:off x="536774" y="842524"/>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Tour Operator</a:t>
            </a:r>
            <a:r>
              <a:rPr kumimoji="1" lang="ja-JP" altLang="en-US" sz="1400" b="1" dirty="0"/>
              <a:t> </a:t>
            </a:r>
            <a:r>
              <a:rPr kumimoji="1" lang="en-US" altLang="ja-JP" sz="1400" b="1" dirty="0"/>
              <a:t>/</a:t>
            </a:r>
            <a:r>
              <a:rPr kumimoji="1" lang="ja-JP" altLang="en-US" sz="1400" b="1" dirty="0"/>
              <a:t> </a:t>
            </a:r>
            <a:r>
              <a:rPr kumimoji="1" lang="en-US" altLang="ja-JP" sz="1400" b="1" dirty="0"/>
              <a:t>Contact</a:t>
            </a:r>
            <a:endParaRPr kumimoji="1" lang="ja-JP" altLang="en-US" sz="1400" b="1" dirty="0"/>
          </a:p>
        </p:txBody>
      </p:sp>
      <p:sp>
        <p:nvSpPr>
          <p:cNvPr id="4" name="正方形/長方形 3">
            <a:extLst>
              <a:ext uri="{FF2B5EF4-FFF2-40B4-BE49-F238E27FC236}">
                <a16:creationId xmlns:a16="http://schemas.microsoft.com/office/drawing/2014/main" id="{2B607B4A-0D72-AD54-4E47-4C66CCBE8908}"/>
              </a:ext>
            </a:extLst>
          </p:cNvPr>
          <p:cNvSpPr/>
          <p:nvPr/>
        </p:nvSpPr>
        <p:spPr>
          <a:xfrm>
            <a:off x="536774" y="1062889"/>
            <a:ext cx="5760000" cy="75600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Corporate name : </a:t>
            </a:r>
            <a:r>
              <a:rPr kumimoji="1" lang="en-US" altLang="ja-JP" sz="1200" dirty="0" err="1"/>
              <a:t>Ezosika</a:t>
            </a:r>
            <a:r>
              <a:rPr kumimoji="1" lang="en-US" altLang="ja-JP" sz="1200" dirty="0"/>
              <a:t> Travel Co., Ltd.</a:t>
            </a:r>
          </a:p>
          <a:p>
            <a:pPr>
              <a:lnSpc>
                <a:spcPts val="1800"/>
              </a:lnSpc>
            </a:pPr>
            <a:r>
              <a:rPr kumimoji="1" lang="en-US" altLang="ja-JP" sz="1200" dirty="0"/>
              <a:t>Address of Head Office: Minami 1-jo Nishi 17-chome, Chuo-</a:t>
            </a:r>
            <a:r>
              <a:rPr kumimoji="1" lang="en-US" altLang="ja-JP" sz="1200" dirty="0" err="1"/>
              <a:t>ku</a:t>
            </a:r>
            <a:r>
              <a:rPr kumimoji="1" lang="en-US" altLang="ja-JP" sz="1200" dirty="0"/>
              <a:t>, Sapporo, Hokkaido, Japan</a:t>
            </a:r>
          </a:p>
          <a:p>
            <a:pPr>
              <a:lnSpc>
                <a:spcPts val="1800"/>
              </a:lnSpc>
            </a:pPr>
            <a:r>
              <a:rPr kumimoji="1" lang="en-US" altLang="ja-JP" sz="1200" dirty="0"/>
              <a:t>Licensed by the Hokkaido Government Office in accordance with the provisions of the Travel Agency Law.</a:t>
            </a:r>
          </a:p>
          <a:p>
            <a:pPr>
              <a:lnSpc>
                <a:spcPts val="1800"/>
              </a:lnSpc>
            </a:pPr>
            <a:r>
              <a:rPr kumimoji="1" lang="en-US" altLang="ja-JP" sz="1200" dirty="0" err="1"/>
              <a:t>Licence</a:t>
            </a:r>
            <a:r>
              <a:rPr kumimoji="1" lang="en-US" altLang="ja-JP" sz="1200" dirty="0"/>
              <a:t> Number: No. 3-802</a:t>
            </a:r>
          </a:p>
          <a:p>
            <a:pPr>
              <a:lnSpc>
                <a:spcPts val="1800"/>
              </a:lnSpc>
            </a:pPr>
            <a:r>
              <a:rPr kumimoji="1" lang="en-US" altLang="ja-JP" sz="1200" dirty="0"/>
              <a:t>Date of License: 5 June 2020</a:t>
            </a:r>
          </a:p>
          <a:p>
            <a:pPr>
              <a:lnSpc>
                <a:spcPts val="1800"/>
              </a:lnSpc>
            </a:pPr>
            <a:r>
              <a:rPr kumimoji="1" lang="en-US" altLang="ja-JP" sz="1200" dirty="0"/>
              <a:t>Term of Validity: from 5 June 2020 to 4 June 2025</a:t>
            </a:r>
          </a:p>
          <a:p>
            <a:pPr>
              <a:lnSpc>
                <a:spcPts val="1800"/>
              </a:lnSpc>
            </a:pPr>
            <a:r>
              <a:rPr kumimoji="1" lang="en-US" altLang="ja-JP" sz="1200" dirty="0"/>
              <a:t>Domestic Travel Services Manager: NAKANE Hiroki</a:t>
            </a:r>
          </a:p>
          <a:p>
            <a:pPr>
              <a:lnSpc>
                <a:spcPts val="1800"/>
              </a:lnSpc>
            </a:pPr>
            <a:r>
              <a:rPr kumimoji="1" lang="en-US" altLang="ja-JP" sz="1200" dirty="0"/>
              <a:t>Email: </a:t>
            </a:r>
            <a:r>
              <a:rPr kumimoji="1" lang="en-US" altLang="ja-JP" sz="1200" dirty="0" err="1"/>
              <a:t>support@ezosika.co.jp</a:t>
            </a:r>
            <a:endParaRPr kumimoji="1" lang="en-US" altLang="ja-JP" sz="1200" dirty="0"/>
          </a:p>
          <a:p>
            <a:pPr>
              <a:lnSpc>
                <a:spcPts val="1800"/>
              </a:lnSpc>
            </a:pPr>
            <a:r>
              <a:rPr kumimoji="1" lang="en-US" altLang="ja-JP" sz="1200" dirty="0"/>
              <a:t>WEB: https://</a:t>
            </a:r>
            <a:r>
              <a:rPr kumimoji="1" lang="en-US" altLang="ja-JP" sz="1200" dirty="0" err="1"/>
              <a:t>www.ezosika.co.jp</a:t>
            </a:r>
            <a:endParaRPr kumimoji="1" lang="en-US" altLang="ja-JP" sz="1200" dirty="0"/>
          </a:p>
        </p:txBody>
      </p:sp>
    </p:spTree>
    <p:extLst>
      <p:ext uri="{BB962C8B-B14F-4D97-AF65-F5344CB8AC3E}">
        <p14:creationId xmlns:p14="http://schemas.microsoft.com/office/powerpoint/2010/main" val="163560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EF8C00F-3E7B-4E78-B696-B5293D4D9A03}"/>
              </a:ext>
            </a:extLst>
          </p:cNvPr>
          <p:cNvSpPr/>
          <p:nvPr/>
        </p:nvSpPr>
        <p:spPr>
          <a:xfrm>
            <a:off x="549000" y="952907"/>
            <a:ext cx="5760000" cy="1440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285750" indent="-285750">
              <a:lnSpc>
                <a:spcPct val="150000"/>
              </a:lnSpc>
              <a:buFont typeface="Arial" panose="020B0604020202020204" pitchFamily="34" charset="0"/>
              <a:buChar char="•"/>
            </a:pPr>
            <a:r>
              <a:rPr kumimoji="1" lang="en-US" altLang="ja-JP" sz="1200" dirty="0"/>
              <a:t>Enjoy Sapporo's iconic "CraftGin9148" in a natural setting near the city</a:t>
            </a:r>
          </a:p>
          <a:p>
            <a:pPr marL="285750" indent="-285750">
              <a:lnSpc>
                <a:spcPct val="150000"/>
              </a:lnSpc>
              <a:buFont typeface="Arial" panose="020B0604020202020204" pitchFamily="34" charset="0"/>
              <a:buChar char="•"/>
            </a:pPr>
            <a:r>
              <a:rPr kumimoji="1" lang="en-US" altLang="ja-JP" sz="1200" dirty="0"/>
              <a:t>Enjoy local wine and bonfire under the lush greenery and starry sky</a:t>
            </a:r>
          </a:p>
          <a:p>
            <a:pPr marL="285750" indent="-285750">
              <a:lnSpc>
                <a:spcPct val="150000"/>
              </a:lnSpc>
              <a:buFont typeface="Arial" panose="020B0604020202020204" pitchFamily="34" charset="0"/>
              <a:buChar char="•"/>
            </a:pPr>
            <a:r>
              <a:rPr kumimoji="1" lang="en-US" altLang="ja-JP" sz="1200" dirty="0"/>
              <a:t>Enjoy the view from </a:t>
            </a:r>
            <a:r>
              <a:rPr kumimoji="1" lang="en-US" altLang="ja-JP" sz="1200" dirty="0" err="1"/>
              <a:t>Hakkenzan</a:t>
            </a:r>
            <a:r>
              <a:rPr kumimoji="1" lang="en-US" altLang="ja-JP" sz="1200" dirty="0"/>
              <a:t>, a rocky peak, looking back on the path you have hiked up to that point.</a:t>
            </a:r>
            <a:endParaRPr kumimoji="1" lang="ja-JP" altLang="en-US" sz="1200" dirty="0"/>
          </a:p>
        </p:txBody>
      </p:sp>
      <p:sp>
        <p:nvSpPr>
          <p:cNvPr id="3" name="正方形/長方形 2">
            <a:extLst>
              <a:ext uri="{FF2B5EF4-FFF2-40B4-BE49-F238E27FC236}">
                <a16:creationId xmlns:a16="http://schemas.microsoft.com/office/drawing/2014/main" id="{691BDA55-3D57-41B5-80A0-12FC763D3D4F}"/>
              </a:ext>
            </a:extLst>
          </p:cNvPr>
          <p:cNvSpPr/>
          <p:nvPr/>
        </p:nvSpPr>
        <p:spPr>
          <a:xfrm>
            <a:off x="549000" y="659153"/>
            <a:ext cx="2260875"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Highlights:</a:t>
            </a:r>
            <a:endParaRPr kumimoji="1" lang="ja-JP" altLang="en-US" sz="1400" b="1" dirty="0"/>
          </a:p>
        </p:txBody>
      </p:sp>
      <p:sp>
        <p:nvSpPr>
          <p:cNvPr id="4" name="正方形/長方形 3">
            <a:extLst>
              <a:ext uri="{FF2B5EF4-FFF2-40B4-BE49-F238E27FC236}">
                <a16:creationId xmlns:a16="http://schemas.microsoft.com/office/drawing/2014/main" id="{4A4A082C-CCD4-443A-969A-D671DF448639}"/>
              </a:ext>
            </a:extLst>
          </p:cNvPr>
          <p:cNvSpPr/>
          <p:nvPr/>
        </p:nvSpPr>
        <p:spPr>
          <a:xfrm>
            <a:off x="548998" y="4706212"/>
            <a:ext cx="1440002"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Main</a:t>
            </a:r>
            <a:r>
              <a:rPr kumimoji="1" lang="ja-JP" altLang="en-US" sz="1400" b="1" dirty="0"/>
              <a:t> </a:t>
            </a:r>
            <a:r>
              <a:rPr kumimoji="1" lang="en-US" altLang="ja-JP" sz="1400" b="1" dirty="0"/>
              <a:t>Activity: </a:t>
            </a:r>
            <a:endParaRPr kumimoji="1" lang="ja-JP" altLang="en-US" sz="1400" b="1" dirty="0"/>
          </a:p>
        </p:txBody>
      </p:sp>
      <p:sp>
        <p:nvSpPr>
          <p:cNvPr id="7" name="正方形/長方形 6">
            <a:extLst>
              <a:ext uri="{FF2B5EF4-FFF2-40B4-BE49-F238E27FC236}">
                <a16:creationId xmlns:a16="http://schemas.microsoft.com/office/drawing/2014/main" id="{61D2474C-0F4A-4808-932A-A7DB45AC0540}"/>
              </a:ext>
            </a:extLst>
          </p:cNvPr>
          <p:cNvSpPr/>
          <p:nvPr/>
        </p:nvSpPr>
        <p:spPr>
          <a:xfrm>
            <a:off x="1988999" y="4706212"/>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a:t>Camping &amp; Hiking</a:t>
            </a:r>
            <a:endParaRPr kumimoji="1" lang="ja-JP" altLang="en-US" sz="1200" dirty="0"/>
          </a:p>
        </p:txBody>
      </p:sp>
      <p:sp>
        <p:nvSpPr>
          <p:cNvPr id="19" name="正方形/長方形 18">
            <a:extLst>
              <a:ext uri="{FF2B5EF4-FFF2-40B4-BE49-F238E27FC236}">
                <a16:creationId xmlns:a16="http://schemas.microsoft.com/office/drawing/2014/main" id="{8C3AF33D-7CFE-4D3F-9952-FC5D546F15BB}"/>
              </a:ext>
            </a:extLst>
          </p:cNvPr>
          <p:cNvSpPr/>
          <p:nvPr/>
        </p:nvSpPr>
        <p:spPr>
          <a:xfrm>
            <a:off x="536773" y="5557888"/>
            <a:ext cx="144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Tour Dates: </a:t>
            </a:r>
            <a:endParaRPr kumimoji="1" lang="ja-JP" altLang="en-US" sz="1400" b="1" dirty="0"/>
          </a:p>
        </p:txBody>
      </p:sp>
      <p:sp>
        <p:nvSpPr>
          <p:cNvPr id="21" name="正方形/長方形 20">
            <a:extLst>
              <a:ext uri="{FF2B5EF4-FFF2-40B4-BE49-F238E27FC236}">
                <a16:creationId xmlns:a16="http://schemas.microsoft.com/office/drawing/2014/main" id="{42B2A958-4030-41FB-A0ED-A6C0E78EF256}"/>
              </a:ext>
            </a:extLst>
          </p:cNvPr>
          <p:cNvSpPr/>
          <p:nvPr/>
        </p:nvSpPr>
        <p:spPr>
          <a:xfrm>
            <a:off x="2001225" y="5557888"/>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a:t>3 days and 2 nights from April to October</a:t>
            </a:r>
            <a:endParaRPr kumimoji="1" lang="ja-JP" altLang="en-US" sz="1200" dirty="0"/>
          </a:p>
        </p:txBody>
      </p:sp>
      <p:cxnSp>
        <p:nvCxnSpPr>
          <p:cNvPr id="24" name="直線コネクタ 23">
            <a:extLst>
              <a:ext uri="{FF2B5EF4-FFF2-40B4-BE49-F238E27FC236}">
                <a16:creationId xmlns:a16="http://schemas.microsoft.com/office/drawing/2014/main" id="{188268D2-B6AB-4F7C-B96C-E763ACEDBC4B}"/>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25" name="テキスト ボックス 24">
            <a:extLst>
              <a:ext uri="{FF2B5EF4-FFF2-40B4-BE49-F238E27FC236}">
                <a16:creationId xmlns:a16="http://schemas.microsoft.com/office/drawing/2014/main" id="{8F6C220A-6F49-4FA2-9F7C-E381AAA5503A}"/>
              </a:ext>
            </a:extLst>
          </p:cNvPr>
          <p:cNvSpPr txBox="1"/>
          <p:nvPr/>
        </p:nvSpPr>
        <p:spPr>
          <a:xfrm>
            <a:off x="369000" y="371475"/>
            <a:ext cx="6120000" cy="261610"/>
          </a:xfrm>
          <a:prstGeom prst="rect">
            <a:avLst/>
          </a:prstGeom>
          <a:noFill/>
        </p:spPr>
        <p:txBody>
          <a:bodyPr wrap="square" rtlCol="0">
            <a:spAutoFit/>
          </a:bodyPr>
          <a:lstStyle/>
          <a:p>
            <a:pPr algn="ctr"/>
            <a:r>
              <a:rPr kumimoji="1" lang="en-US" altLang="ja-JP" sz="1100" dirty="0"/>
              <a:t>Local Sake Crawl by Hiking and Camping In Sapporo</a:t>
            </a:r>
          </a:p>
        </p:txBody>
      </p:sp>
      <p:sp>
        <p:nvSpPr>
          <p:cNvPr id="5" name="正方形/長方形 4">
            <a:extLst>
              <a:ext uri="{FF2B5EF4-FFF2-40B4-BE49-F238E27FC236}">
                <a16:creationId xmlns:a16="http://schemas.microsoft.com/office/drawing/2014/main" id="{4700BE3C-1653-4500-ADD1-E14D2F16E7CA}"/>
              </a:ext>
            </a:extLst>
          </p:cNvPr>
          <p:cNvSpPr/>
          <p:nvPr/>
        </p:nvSpPr>
        <p:spPr>
          <a:xfrm>
            <a:off x="2001225" y="5125700"/>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a:t>3</a:t>
            </a:r>
            <a:endParaRPr kumimoji="1" lang="ja-JP" altLang="en-US" sz="1200" dirty="0"/>
          </a:p>
        </p:txBody>
      </p:sp>
      <p:sp>
        <p:nvSpPr>
          <p:cNvPr id="6" name="正方形/長方形 5">
            <a:extLst>
              <a:ext uri="{FF2B5EF4-FFF2-40B4-BE49-F238E27FC236}">
                <a16:creationId xmlns:a16="http://schemas.microsoft.com/office/drawing/2014/main" id="{4CD282A8-F163-4A37-A8BB-A7C9274AD341}"/>
              </a:ext>
            </a:extLst>
          </p:cNvPr>
          <p:cNvSpPr/>
          <p:nvPr/>
        </p:nvSpPr>
        <p:spPr>
          <a:xfrm>
            <a:off x="543372" y="5125700"/>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Difficulty: </a:t>
            </a:r>
            <a:endParaRPr kumimoji="1" lang="ja-JP" altLang="en-US" sz="1400" b="1" dirty="0"/>
          </a:p>
        </p:txBody>
      </p:sp>
      <p:sp>
        <p:nvSpPr>
          <p:cNvPr id="8" name="正方形/長方形 7">
            <a:extLst>
              <a:ext uri="{FF2B5EF4-FFF2-40B4-BE49-F238E27FC236}">
                <a16:creationId xmlns:a16="http://schemas.microsoft.com/office/drawing/2014/main" id="{6032F9AE-205C-4EE0-8EC0-2CCFB16BDC04}"/>
              </a:ext>
            </a:extLst>
          </p:cNvPr>
          <p:cNvSpPr/>
          <p:nvPr/>
        </p:nvSpPr>
        <p:spPr>
          <a:xfrm>
            <a:off x="555599" y="6421745"/>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Price: </a:t>
            </a:r>
            <a:endParaRPr kumimoji="1" lang="ja-JP" altLang="en-US" sz="1400" b="1" dirty="0"/>
          </a:p>
        </p:txBody>
      </p:sp>
      <p:sp>
        <p:nvSpPr>
          <p:cNvPr id="9" name="正方形/長方形 8">
            <a:extLst>
              <a:ext uri="{FF2B5EF4-FFF2-40B4-BE49-F238E27FC236}">
                <a16:creationId xmlns:a16="http://schemas.microsoft.com/office/drawing/2014/main" id="{99BF2184-C743-4FD6-A8B5-EE10D11A10B4}"/>
              </a:ext>
            </a:extLst>
          </p:cNvPr>
          <p:cNvSpPr/>
          <p:nvPr/>
        </p:nvSpPr>
        <p:spPr>
          <a:xfrm>
            <a:off x="2001225" y="6421745"/>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a:t>JPY90,000</a:t>
            </a:r>
            <a:endParaRPr kumimoji="1" lang="ja-JP" altLang="en-US" sz="1200" dirty="0"/>
          </a:p>
        </p:txBody>
      </p:sp>
      <p:sp>
        <p:nvSpPr>
          <p:cNvPr id="31" name="テキスト ボックス 30">
            <a:extLst>
              <a:ext uri="{FF2B5EF4-FFF2-40B4-BE49-F238E27FC236}">
                <a16:creationId xmlns:a16="http://schemas.microsoft.com/office/drawing/2014/main" id="{D48A05E1-C1AA-42AC-B56F-8B16E8A317CA}"/>
              </a:ext>
            </a:extLst>
          </p:cNvPr>
          <p:cNvSpPr txBox="1"/>
          <p:nvPr/>
        </p:nvSpPr>
        <p:spPr>
          <a:xfrm>
            <a:off x="7555196" y="952907"/>
            <a:ext cx="2520000" cy="900000"/>
          </a:xfrm>
          <a:prstGeom prst="accentCallout1">
            <a:avLst>
              <a:gd name="adj1" fmla="val 18750"/>
              <a:gd name="adj2" fmla="val -8333"/>
              <a:gd name="adj3" fmla="val 19039"/>
              <a:gd name="adj4" fmla="val -22802"/>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ツアーのハイライト</a:t>
            </a:r>
            <a:endParaRPr kumimoji="1" lang="en-US" altLang="ja-JP" sz="1200" dirty="0">
              <a:solidFill>
                <a:schemeClr val="accent2">
                  <a:lumMod val="75000"/>
                </a:schemeClr>
              </a:solidFill>
            </a:endParaRPr>
          </a:p>
          <a:p>
            <a:r>
              <a:rPr lang="ja-JP" altLang="ja-JP" sz="1000" dirty="0"/>
              <a:t>ハイライト</a:t>
            </a:r>
            <a:r>
              <a:rPr lang="en-US" altLang="ja-JP" sz="1000" dirty="0"/>
              <a:t>3</a:t>
            </a:r>
            <a:r>
              <a:rPr lang="ja-JP" altLang="ja-JP" sz="1000" dirty="0"/>
              <a:t>～</a:t>
            </a:r>
            <a:r>
              <a:rPr lang="en-US" altLang="ja-JP" sz="1000" dirty="0"/>
              <a:t>5</a:t>
            </a:r>
            <a:r>
              <a:rPr lang="ja-JP" altLang="ja-JP" sz="1000" dirty="0"/>
              <a:t>点の箇条書き</a:t>
            </a:r>
            <a:r>
              <a:rPr lang="ja-JP" altLang="en-US" sz="1000" dirty="0"/>
              <a:t>。</a:t>
            </a:r>
            <a:endParaRPr lang="en-US" altLang="ja-JP" sz="1000" dirty="0"/>
          </a:p>
          <a:p>
            <a:r>
              <a:rPr lang="en-US" altLang="ja-JP" sz="1000" dirty="0"/>
              <a:t>1</a:t>
            </a:r>
            <a:r>
              <a:rPr lang="ja-JP" altLang="ja-JP" sz="1000" dirty="0"/>
              <a:t>点につきスペースを含めて</a:t>
            </a:r>
            <a:r>
              <a:rPr lang="en-US" altLang="ja-JP" sz="1000" dirty="0"/>
              <a:t>80</a:t>
            </a:r>
            <a:r>
              <a:rPr lang="ja-JP" altLang="ja-JP" sz="1000" dirty="0"/>
              <a:t>文字以下</a:t>
            </a:r>
            <a:endParaRPr lang="en-US" altLang="ja-JP" sz="1000" dirty="0"/>
          </a:p>
          <a:p>
            <a:r>
              <a:rPr lang="ja-JP" altLang="ja-JP" sz="1000" dirty="0"/>
              <a:t>ツアーの何が面白いのか参加者が一目で分かるようにする。</a:t>
            </a:r>
            <a:endParaRPr kumimoji="1" lang="ja-JP" altLang="en-US" sz="1000" dirty="0">
              <a:solidFill>
                <a:schemeClr val="accent2">
                  <a:lumMod val="75000"/>
                </a:schemeClr>
              </a:solidFill>
            </a:endParaRPr>
          </a:p>
        </p:txBody>
      </p:sp>
      <p:sp>
        <p:nvSpPr>
          <p:cNvPr id="33" name="テキスト ボックス 32">
            <a:extLst>
              <a:ext uri="{FF2B5EF4-FFF2-40B4-BE49-F238E27FC236}">
                <a16:creationId xmlns:a16="http://schemas.microsoft.com/office/drawing/2014/main" id="{DDB015C7-DE34-4402-BB23-BD40ECB3DF3B}"/>
              </a:ext>
            </a:extLst>
          </p:cNvPr>
          <p:cNvSpPr txBox="1"/>
          <p:nvPr/>
        </p:nvSpPr>
        <p:spPr>
          <a:xfrm>
            <a:off x="7555196" y="3620362"/>
            <a:ext cx="2520000" cy="252000"/>
          </a:xfrm>
          <a:prstGeom prst="accentCallout1">
            <a:avLst>
              <a:gd name="adj1" fmla="val 18750"/>
              <a:gd name="adj2" fmla="val -8333"/>
              <a:gd name="adj3" fmla="val 19083"/>
              <a:gd name="adj4" fmla="val -24151"/>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メインアクティビティ</a:t>
            </a:r>
          </a:p>
        </p:txBody>
      </p:sp>
      <p:sp>
        <p:nvSpPr>
          <p:cNvPr id="35" name="テキスト ボックス 34">
            <a:extLst>
              <a:ext uri="{FF2B5EF4-FFF2-40B4-BE49-F238E27FC236}">
                <a16:creationId xmlns:a16="http://schemas.microsoft.com/office/drawing/2014/main" id="{2CA79FB4-9102-4EF5-8601-DA05136DBFEB}"/>
              </a:ext>
            </a:extLst>
          </p:cNvPr>
          <p:cNvSpPr txBox="1"/>
          <p:nvPr/>
        </p:nvSpPr>
        <p:spPr>
          <a:xfrm>
            <a:off x="7555196" y="4039850"/>
            <a:ext cx="2520000" cy="252000"/>
          </a:xfrm>
          <a:prstGeom prst="accentCallout1">
            <a:avLst>
              <a:gd name="adj1" fmla="val 22530"/>
              <a:gd name="adj2" fmla="val -8522"/>
              <a:gd name="adj3" fmla="val 19084"/>
              <a:gd name="adj4" fmla="val -23981"/>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全体の難易度</a:t>
            </a:r>
          </a:p>
        </p:txBody>
      </p:sp>
      <p:sp>
        <p:nvSpPr>
          <p:cNvPr id="37" name="テキスト ボックス 36">
            <a:extLst>
              <a:ext uri="{FF2B5EF4-FFF2-40B4-BE49-F238E27FC236}">
                <a16:creationId xmlns:a16="http://schemas.microsoft.com/office/drawing/2014/main" id="{DFFBDC0E-DB78-4108-A350-D041F2202B49}"/>
              </a:ext>
            </a:extLst>
          </p:cNvPr>
          <p:cNvSpPr txBox="1"/>
          <p:nvPr/>
        </p:nvSpPr>
        <p:spPr>
          <a:xfrm>
            <a:off x="7555196" y="4472038"/>
            <a:ext cx="2520000" cy="252000"/>
          </a:xfrm>
          <a:prstGeom prst="accentCallout1">
            <a:avLst>
              <a:gd name="adj1" fmla="val 14970"/>
              <a:gd name="adj2" fmla="val -8144"/>
              <a:gd name="adj3" fmla="val 17364"/>
              <a:gd name="adj4" fmla="val -22582"/>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ツアー期間</a:t>
            </a:r>
          </a:p>
        </p:txBody>
      </p:sp>
      <p:sp>
        <p:nvSpPr>
          <p:cNvPr id="39" name="テキスト ボックス 38">
            <a:extLst>
              <a:ext uri="{FF2B5EF4-FFF2-40B4-BE49-F238E27FC236}">
                <a16:creationId xmlns:a16="http://schemas.microsoft.com/office/drawing/2014/main" id="{4BBC2E99-A5A1-4EA1-83A9-829ADABD9890}"/>
              </a:ext>
            </a:extLst>
          </p:cNvPr>
          <p:cNvSpPr txBox="1"/>
          <p:nvPr/>
        </p:nvSpPr>
        <p:spPr>
          <a:xfrm>
            <a:off x="7555196" y="5335895"/>
            <a:ext cx="2520000" cy="430887"/>
          </a:xfrm>
          <a:prstGeom prst="accentCallout1">
            <a:avLst>
              <a:gd name="adj1" fmla="val 18750"/>
              <a:gd name="adj2" fmla="val -8333"/>
              <a:gd name="adj3" fmla="val 21294"/>
              <a:gd name="adj4" fmla="val -24246"/>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ツアー代金</a:t>
            </a:r>
            <a:endParaRPr kumimoji="1" lang="en-US" altLang="ja-JP" sz="1200" dirty="0">
              <a:solidFill>
                <a:schemeClr val="accent2">
                  <a:lumMod val="75000"/>
                </a:schemeClr>
              </a:solidFill>
            </a:endParaRPr>
          </a:p>
          <a:p>
            <a:r>
              <a:rPr kumimoji="1" lang="en-US" altLang="ja-JP" sz="1000" dirty="0">
                <a:solidFill>
                  <a:schemeClr val="tx1"/>
                </a:solidFill>
              </a:rPr>
              <a:t>8</a:t>
            </a:r>
            <a:r>
              <a:rPr kumimoji="1" lang="ja-JP" altLang="en-US" sz="1000" dirty="0">
                <a:solidFill>
                  <a:schemeClr val="tx1"/>
                </a:solidFill>
              </a:rPr>
              <a:t>名基準、税込み</a:t>
            </a:r>
          </a:p>
        </p:txBody>
      </p:sp>
      <p:sp>
        <p:nvSpPr>
          <p:cNvPr id="41" name="正方形/長方形 40">
            <a:extLst>
              <a:ext uri="{FF2B5EF4-FFF2-40B4-BE49-F238E27FC236}">
                <a16:creationId xmlns:a16="http://schemas.microsoft.com/office/drawing/2014/main" id="{63B1A6DE-B1AC-4ADA-A2F0-24ECE8BB90A4}"/>
              </a:ext>
            </a:extLst>
          </p:cNvPr>
          <p:cNvSpPr/>
          <p:nvPr/>
        </p:nvSpPr>
        <p:spPr>
          <a:xfrm>
            <a:off x="555599" y="5986412"/>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Pax: </a:t>
            </a:r>
            <a:endParaRPr kumimoji="1" lang="ja-JP" altLang="en-US" sz="1400" b="1" dirty="0"/>
          </a:p>
        </p:txBody>
      </p:sp>
      <p:sp>
        <p:nvSpPr>
          <p:cNvPr id="43" name="正方形/長方形 42">
            <a:extLst>
              <a:ext uri="{FF2B5EF4-FFF2-40B4-BE49-F238E27FC236}">
                <a16:creationId xmlns:a16="http://schemas.microsoft.com/office/drawing/2014/main" id="{C3FD2747-FDCF-4F58-807B-C48EBC1E37FF}"/>
              </a:ext>
            </a:extLst>
          </p:cNvPr>
          <p:cNvSpPr/>
          <p:nvPr/>
        </p:nvSpPr>
        <p:spPr>
          <a:xfrm>
            <a:off x="2001225" y="5986412"/>
            <a:ext cx="126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a:t>Minimum 2</a:t>
            </a:r>
            <a:endParaRPr kumimoji="1" lang="ja-JP" altLang="en-US" sz="1200" dirty="0"/>
          </a:p>
        </p:txBody>
      </p:sp>
      <p:sp>
        <p:nvSpPr>
          <p:cNvPr id="45" name="正方形/長方形 44">
            <a:extLst>
              <a:ext uri="{FF2B5EF4-FFF2-40B4-BE49-F238E27FC236}">
                <a16:creationId xmlns:a16="http://schemas.microsoft.com/office/drawing/2014/main" id="{F5FCB94E-1C74-4938-A96F-5D77C40F177C}"/>
              </a:ext>
            </a:extLst>
          </p:cNvPr>
          <p:cNvSpPr/>
          <p:nvPr/>
        </p:nvSpPr>
        <p:spPr>
          <a:xfrm>
            <a:off x="3395025" y="5986412"/>
            <a:ext cx="126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a:t>Maximum 8</a:t>
            </a:r>
            <a:endParaRPr kumimoji="1" lang="ja-JP" altLang="en-US" sz="1200" dirty="0"/>
          </a:p>
        </p:txBody>
      </p:sp>
      <p:sp>
        <p:nvSpPr>
          <p:cNvPr id="47" name="テキスト ボックス 46">
            <a:extLst>
              <a:ext uri="{FF2B5EF4-FFF2-40B4-BE49-F238E27FC236}">
                <a16:creationId xmlns:a16="http://schemas.microsoft.com/office/drawing/2014/main" id="{CBA80674-8187-4E35-9279-1F70D4ABF376}"/>
              </a:ext>
            </a:extLst>
          </p:cNvPr>
          <p:cNvSpPr txBox="1"/>
          <p:nvPr/>
        </p:nvSpPr>
        <p:spPr>
          <a:xfrm>
            <a:off x="7555196" y="4900562"/>
            <a:ext cx="2520000" cy="276999"/>
          </a:xfrm>
          <a:prstGeom prst="accentCallout1">
            <a:avLst>
              <a:gd name="adj1" fmla="val 18750"/>
              <a:gd name="adj2" fmla="val -8333"/>
              <a:gd name="adj3" fmla="val 22522"/>
              <a:gd name="adj4" fmla="val -22640"/>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催行人員</a:t>
            </a:r>
          </a:p>
        </p:txBody>
      </p:sp>
      <p:sp>
        <p:nvSpPr>
          <p:cNvPr id="32" name="正方形/長方形 31">
            <a:extLst>
              <a:ext uri="{FF2B5EF4-FFF2-40B4-BE49-F238E27FC236}">
                <a16:creationId xmlns:a16="http://schemas.microsoft.com/office/drawing/2014/main" id="{DBC0DC5F-4E1A-462B-82F9-DFC627612BF1}"/>
              </a:ext>
            </a:extLst>
          </p:cNvPr>
          <p:cNvSpPr/>
          <p:nvPr/>
        </p:nvSpPr>
        <p:spPr>
          <a:xfrm>
            <a:off x="548999" y="2377477"/>
            <a:ext cx="144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Location: </a:t>
            </a:r>
            <a:endParaRPr kumimoji="1" lang="ja-JP" altLang="en-US" sz="1400" b="1" dirty="0"/>
          </a:p>
        </p:txBody>
      </p:sp>
      <p:sp>
        <p:nvSpPr>
          <p:cNvPr id="34" name="正方形/長方形 33">
            <a:extLst>
              <a:ext uri="{FF2B5EF4-FFF2-40B4-BE49-F238E27FC236}">
                <a16:creationId xmlns:a16="http://schemas.microsoft.com/office/drawing/2014/main" id="{10D294F4-FF63-46AD-BA40-53521790EDE4}"/>
              </a:ext>
            </a:extLst>
          </p:cNvPr>
          <p:cNvSpPr/>
          <p:nvPr/>
        </p:nvSpPr>
        <p:spPr>
          <a:xfrm>
            <a:off x="549000" y="2627569"/>
            <a:ext cx="5760000" cy="756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The tour passes through beautiful nature from Sapporo Station to </a:t>
            </a:r>
            <a:r>
              <a:rPr kumimoji="1" lang="en-US" altLang="ja-JP" sz="1200" dirty="0" err="1"/>
              <a:t>Jozankei</a:t>
            </a:r>
            <a:r>
              <a:rPr kumimoji="1" lang="en-US" altLang="ja-JP" sz="1200" dirty="0"/>
              <a:t>. Departing from Sapporo Station, the first section of the route passes through the city of Sapporo. After passing through the city, the scenery changes drastically, gradually moving into the suburbs and then into the mountainous area. The vast forests and majestic mountains of Sapporo, Hokkaido, can be seen, especially in autumn and winter when the leaves turn red and the snowy landscape can be enjoyed. The tour continues to </a:t>
            </a:r>
            <a:r>
              <a:rPr kumimoji="1" lang="en-US" altLang="ja-JP" sz="1200" dirty="0" err="1"/>
              <a:t>Jozankei</a:t>
            </a:r>
            <a:r>
              <a:rPr kumimoji="1" lang="en-US" altLang="ja-JP" sz="1200" dirty="0"/>
              <a:t>, a hot spring resort located in the southwestern part of Sapporo, Hokkaido, which is well known among local residents as a nature-rich valley area.</a:t>
            </a:r>
          </a:p>
        </p:txBody>
      </p:sp>
      <p:sp>
        <p:nvSpPr>
          <p:cNvPr id="36" name="テキスト ボックス 35">
            <a:extLst>
              <a:ext uri="{FF2B5EF4-FFF2-40B4-BE49-F238E27FC236}">
                <a16:creationId xmlns:a16="http://schemas.microsoft.com/office/drawing/2014/main" id="{4E177409-411E-49FE-96B3-0B15A7DC604D}"/>
              </a:ext>
            </a:extLst>
          </p:cNvPr>
          <p:cNvSpPr txBox="1"/>
          <p:nvPr/>
        </p:nvSpPr>
        <p:spPr>
          <a:xfrm>
            <a:off x="7555196" y="2713294"/>
            <a:ext cx="2520000" cy="584775"/>
          </a:xfrm>
          <a:prstGeom prst="accentCallout1">
            <a:avLst>
              <a:gd name="adj1" fmla="val 18750"/>
              <a:gd name="adj2" fmla="val -8333"/>
              <a:gd name="adj3" fmla="val 19174"/>
              <a:gd name="adj4" fmla="val -24476"/>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実施場所について</a:t>
            </a:r>
            <a:endParaRPr kumimoji="1" lang="en-US" altLang="ja-JP" sz="1200" dirty="0">
              <a:solidFill>
                <a:schemeClr val="accent2">
                  <a:lumMod val="75000"/>
                </a:schemeClr>
              </a:solidFill>
            </a:endParaRPr>
          </a:p>
          <a:p>
            <a:r>
              <a:rPr kumimoji="1" lang="ja-JP" altLang="en-US" sz="1000" dirty="0">
                <a:solidFill>
                  <a:schemeClr val="tx1"/>
                </a:solidFill>
              </a:rPr>
              <a:t>ツアーが実施される都道府県、地域を明記する</a:t>
            </a:r>
          </a:p>
        </p:txBody>
      </p:sp>
      <p:sp>
        <p:nvSpPr>
          <p:cNvPr id="38" name="正方形/長方形 37">
            <a:hlinkClick r:id="rId3" action="ppaction://hlinksldjump"/>
            <a:extLst>
              <a:ext uri="{FF2B5EF4-FFF2-40B4-BE49-F238E27FC236}">
                <a16:creationId xmlns:a16="http://schemas.microsoft.com/office/drawing/2014/main" id="{B2D05730-6207-4579-8618-3B7647DF8498}"/>
              </a:ext>
            </a:extLst>
          </p:cNvPr>
          <p:cNvSpPr/>
          <p:nvPr/>
        </p:nvSpPr>
        <p:spPr>
          <a:xfrm>
            <a:off x="484387" y="7195556"/>
            <a:ext cx="21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3" action="ppaction://hlinksldjump"/>
              </a:rPr>
              <a:t>Day-by-day Itinerary </a:t>
            </a:r>
            <a:endParaRPr kumimoji="1" lang="ja-JP" altLang="en-US" sz="1200" u="sng" dirty="0"/>
          </a:p>
        </p:txBody>
      </p:sp>
      <p:sp>
        <p:nvSpPr>
          <p:cNvPr id="40" name="正方形/長方形 39">
            <a:hlinkClick r:id="rId4" action="ppaction://hlinksldjump"/>
            <a:extLst>
              <a:ext uri="{FF2B5EF4-FFF2-40B4-BE49-F238E27FC236}">
                <a16:creationId xmlns:a16="http://schemas.microsoft.com/office/drawing/2014/main" id="{C2BAA9A1-D41B-4760-982D-C620B0C70C25}"/>
              </a:ext>
            </a:extLst>
          </p:cNvPr>
          <p:cNvSpPr/>
          <p:nvPr/>
        </p:nvSpPr>
        <p:spPr>
          <a:xfrm>
            <a:off x="484387" y="7481519"/>
            <a:ext cx="21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4" action="ppaction://hlinksldjump"/>
              </a:rPr>
              <a:t>What’s included</a:t>
            </a:r>
            <a:endParaRPr kumimoji="1" lang="ja-JP" altLang="en-US" sz="1200" u="sng" dirty="0"/>
          </a:p>
        </p:txBody>
      </p:sp>
      <p:sp>
        <p:nvSpPr>
          <p:cNvPr id="42" name="正方形/長方形 41">
            <a:hlinkClick r:id="rId5" action="ppaction://hlinksldjump"/>
            <a:extLst>
              <a:ext uri="{FF2B5EF4-FFF2-40B4-BE49-F238E27FC236}">
                <a16:creationId xmlns:a16="http://schemas.microsoft.com/office/drawing/2014/main" id="{7D1FCF67-79BB-41B1-9897-43E08CF41990}"/>
              </a:ext>
            </a:extLst>
          </p:cNvPr>
          <p:cNvSpPr/>
          <p:nvPr/>
        </p:nvSpPr>
        <p:spPr>
          <a:xfrm>
            <a:off x="494249" y="8049973"/>
            <a:ext cx="288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5" action="ppaction://hlinksldjump"/>
              </a:rPr>
              <a:t>About us</a:t>
            </a:r>
            <a:endParaRPr kumimoji="1" lang="ja-JP" altLang="en-US" sz="1200" u="sng" dirty="0"/>
          </a:p>
        </p:txBody>
      </p:sp>
      <p:sp>
        <p:nvSpPr>
          <p:cNvPr id="44" name="正方形/長方形 43">
            <a:hlinkClick r:id="rId6" action="ppaction://hlinksldjump"/>
            <a:extLst>
              <a:ext uri="{FF2B5EF4-FFF2-40B4-BE49-F238E27FC236}">
                <a16:creationId xmlns:a16="http://schemas.microsoft.com/office/drawing/2014/main" id="{71E5EF45-4C50-4BBE-B3DF-B0550D710CFB}"/>
              </a:ext>
            </a:extLst>
          </p:cNvPr>
          <p:cNvSpPr/>
          <p:nvPr/>
        </p:nvSpPr>
        <p:spPr>
          <a:xfrm>
            <a:off x="494249" y="7765404"/>
            <a:ext cx="288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6" action="ppaction://hlinksldjump"/>
              </a:rPr>
              <a:t>We provide &amp; What to bring</a:t>
            </a:r>
            <a:endParaRPr kumimoji="1" lang="ja-JP" altLang="en-US" sz="1200" u="sng" dirty="0"/>
          </a:p>
        </p:txBody>
      </p:sp>
      <p:sp>
        <p:nvSpPr>
          <p:cNvPr id="46" name="正方形/長方形 45">
            <a:hlinkClick r:id="rId7" action="ppaction://hlinksldjump"/>
            <a:extLst>
              <a:ext uri="{FF2B5EF4-FFF2-40B4-BE49-F238E27FC236}">
                <a16:creationId xmlns:a16="http://schemas.microsoft.com/office/drawing/2014/main" id="{272BC4C8-3B14-4103-80A4-1E484C991389}"/>
              </a:ext>
            </a:extLst>
          </p:cNvPr>
          <p:cNvSpPr/>
          <p:nvPr/>
        </p:nvSpPr>
        <p:spPr>
          <a:xfrm>
            <a:off x="494249" y="8325650"/>
            <a:ext cx="288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7" action="ppaction://hlinksldjump"/>
              </a:rPr>
              <a:t>Information and Requirements</a:t>
            </a:r>
            <a:endParaRPr kumimoji="1" lang="ja-JP" altLang="en-US" sz="1200" u="sng" dirty="0"/>
          </a:p>
        </p:txBody>
      </p:sp>
      <p:sp>
        <p:nvSpPr>
          <p:cNvPr id="48" name="正方形/長方形 47">
            <a:hlinkClick r:id="rId8" action="ppaction://hlinksldjump"/>
            <a:extLst>
              <a:ext uri="{FF2B5EF4-FFF2-40B4-BE49-F238E27FC236}">
                <a16:creationId xmlns:a16="http://schemas.microsoft.com/office/drawing/2014/main" id="{FE0557DC-CE6A-4D9B-B931-63B3361ABE07}"/>
              </a:ext>
            </a:extLst>
          </p:cNvPr>
          <p:cNvSpPr/>
          <p:nvPr/>
        </p:nvSpPr>
        <p:spPr>
          <a:xfrm>
            <a:off x="494249" y="8611550"/>
            <a:ext cx="288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8" action="ppaction://hlinksldjump"/>
              </a:rPr>
              <a:t>Reservation &amp; Cancellation policy</a:t>
            </a:r>
            <a:endParaRPr kumimoji="1" lang="ja-JP" altLang="en-US" sz="1200" u="sng" dirty="0"/>
          </a:p>
        </p:txBody>
      </p:sp>
      <p:sp>
        <p:nvSpPr>
          <p:cNvPr id="50" name="正方形/長方形 49">
            <a:hlinkClick r:id="rId9" action="ppaction://hlinksldjump"/>
            <a:extLst>
              <a:ext uri="{FF2B5EF4-FFF2-40B4-BE49-F238E27FC236}">
                <a16:creationId xmlns:a16="http://schemas.microsoft.com/office/drawing/2014/main" id="{3A6FC5E8-86D5-41F0-8430-8C2A8965CC59}"/>
              </a:ext>
            </a:extLst>
          </p:cNvPr>
          <p:cNvSpPr/>
          <p:nvPr/>
        </p:nvSpPr>
        <p:spPr>
          <a:xfrm>
            <a:off x="484387" y="6902732"/>
            <a:ext cx="21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9" action="ppaction://hlinksldjump"/>
              </a:rPr>
              <a:t>Route</a:t>
            </a:r>
            <a:r>
              <a:rPr kumimoji="1" lang="ja-JP" altLang="en-US" sz="1200" u="sng" dirty="0">
                <a:hlinkClick r:id="rId9" action="ppaction://hlinksldjump"/>
              </a:rPr>
              <a:t> </a:t>
            </a:r>
            <a:r>
              <a:rPr kumimoji="1" lang="en-US" altLang="ja-JP" sz="1200" u="sng" dirty="0">
                <a:hlinkClick r:id="rId9" action="ppaction://hlinksldjump"/>
              </a:rPr>
              <a:t>map</a:t>
            </a:r>
            <a:endParaRPr kumimoji="1" lang="ja-JP" altLang="en-US" sz="1200" u="sng" dirty="0"/>
          </a:p>
        </p:txBody>
      </p:sp>
      <p:sp>
        <p:nvSpPr>
          <p:cNvPr id="51" name="テキスト ボックス 50">
            <a:extLst>
              <a:ext uri="{FF2B5EF4-FFF2-40B4-BE49-F238E27FC236}">
                <a16:creationId xmlns:a16="http://schemas.microsoft.com/office/drawing/2014/main" id="{2B24D517-A09E-4CB7-9E32-AE9EFEFCA8B5}"/>
              </a:ext>
            </a:extLst>
          </p:cNvPr>
          <p:cNvSpPr txBox="1"/>
          <p:nvPr/>
        </p:nvSpPr>
        <p:spPr>
          <a:xfrm>
            <a:off x="7555196" y="6902732"/>
            <a:ext cx="2520000" cy="461665"/>
          </a:xfrm>
          <a:prstGeom prst="accentCallout1">
            <a:avLst>
              <a:gd name="adj1" fmla="val 18750"/>
              <a:gd name="adj2" fmla="val -8333"/>
              <a:gd name="adj3" fmla="val 19565"/>
              <a:gd name="adj4" fmla="val -23886"/>
            </a:avLst>
          </a:prstGeom>
          <a:solidFill>
            <a:schemeClr val="bg1"/>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200" dirty="0">
                <a:solidFill>
                  <a:schemeClr val="accent6">
                    <a:lumMod val="75000"/>
                  </a:schemeClr>
                </a:solidFill>
              </a:rPr>
              <a:t>各ページへのハイパーリンクを付けています</a:t>
            </a:r>
          </a:p>
        </p:txBody>
      </p:sp>
      <p:sp>
        <p:nvSpPr>
          <p:cNvPr id="49" name="テキスト ボックス 48">
            <a:extLst>
              <a:ext uri="{FF2B5EF4-FFF2-40B4-BE49-F238E27FC236}">
                <a16:creationId xmlns:a16="http://schemas.microsoft.com/office/drawing/2014/main" id="{E11C80B9-0026-4432-9144-53D920867F62}"/>
              </a:ext>
            </a:extLst>
          </p:cNvPr>
          <p:cNvSpPr txBox="1"/>
          <p:nvPr/>
        </p:nvSpPr>
        <p:spPr>
          <a:xfrm>
            <a:off x="7555196" y="365608"/>
            <a:ext cx="2520000" cy="276999"/>
          </a:xfrm>
          <a:prstGeom prst="accentCallout1">
            <a:avLst>
              <a:gd name="adj1" fmla="val 10726"/>
              <a:gd name="adj2" fmla="val -8459"/>
              <a:gd name="adj3" fmla="val 12779"/>
              <a:gd name="adj4" fmla="val -23609"/>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ツアータイトル</a:t>
            </a:r>
            <a:endParaRPr kumimoji="1" lang="en-US" altLang="ja-JP" sz="1200" dirty="0">
              <a:solidFill>
                <a:schemeClr val="accent2">
                  <a:lumMod val="75000"/>
                </a:schemeClr>
              </a:solidFill>
            </a:endParaRPr>
          </a:p>
        </p:txBody>
      </p:sp>
    </p:spTree>
    <p:extLst>
      <p:ext uri="{BB962C8B-B14F-4D97-AF65-F5344CB8AC3E}">
        <p14:creationId xmlns:p14="http://schemas.microsoft.com/office/powerpoint/2010/main" val="255907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マップ&#10;&#10;自動的に生成された説明">
            <a:extLst>
              <a:ext uri="{FF2B5EF4-FFF2-40B4-BE49-F238E27FC236}">
                <a16:creationId xmlns:a16="http://schemas.microsoft.com/office/drawing/2014/main" id="{4931ECE4-1D1A-7F1B-1548-4A7C88C29B12}"/>
              </a:ext>
            </a:extLst>
          </p:cNvPr>
          <p:cNvPicPr>
            <a:picLocks noChangeAspect="1"/>
          </p:cNvPicPr>
          <p:nvPr/>
        </p:nvPicPr>
        <p:blipFill rotWithShape="1">
          <a:blip r:embed="rId2">
            <a:extLst>
              <a:ext uri="{28A0092B-C50C-407E-A947-70E740481C1C}">
                <a14:useLocalDpi xmlns:a14="http://schemas.microsoft.com/office/drawing/2010/main" val="0"/>
              </a:ext>
            </a:extLst>
          </a:blip>
          <a:srcRect l="24262" t="11773"/>
          <a:stretch/>
        </p:blipFill>
        <p:spPr>
          <a:xfrm>
            <a:off x="831953" y="1448920"/>
            <a:ext cx="5194092" cy="3311014"/>
          </a:xfrm>
          <a:prstGeom prst="rect">
            <a:avLst/>
          </a:prstGeom>
        </p:spPr>
      </p:pic>
      <p:cxnSp>
        <p:nvCxnSpPr>
          <p:cNvPr id="32" name="直線コネクタ 31">
            <a:extLst>
              <a:ext uri="{FF2B5EF4-FFF2-40B4-BE49-F238E27FC236}">
                <a16:creationId xmlns:a16="http://schemas.microsoft.com/office/drawing/2014/main" id="{5404E7A0-571F-4826-8E7E-2BED06E9707A}"/>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2" name="正方形/長方形 1">
            <a:extLst>
              <a:ext uri="{FF2B5EF4-FFF2-40B4-BE49-F238E27FC236}">
                <a16:creationId xmlns:a16="http://schemas.microsoft.com/office/drawing/2014/main" id="{8E7417D6-E80B-40F6-B100-2C14A6D0853C}"/>
              </a:ext>
            </a:extLst>
          </p:cNvPr>
          <p:cNvSpPr/>
          <p:nvPr/>
        </p:nvSpPr>
        <p:spPr>
          <a:xfrm>
            <a:off x="548999" y="702145"/>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b="1" dirty="0"/>
              <a:t>Route map</a:t>
            </a:r>
            <a:endParaRPr kumimoji="1" lang="ja-JP" altLang="en-US" sz="2400" b="1" dirty="0"/>
          </a:p>
        </p:txBody>
      </p:sp>
      <p:sp>
        <p:nvSpPr>
          <p:cNvPr id="5" name="テキスト ボックス 4">
            <a:extLst>
              <a:ext uri="{FF2B5EF4-FFF2-40B4-BE49-F238E27FC236}">
                <a16:creationId xmlns:a16="http://schemas.microsoft.com/office/drawing/2014/main" id="{54725333-EB4E-4C84-9F44-6AF08F5304EE}"/>
              </a:ext>
            </a:extLst>
          </p:cNvPr>
          <p:cNvSpPr txBox="1"/>
          <p:nvPr/>
        </p:nvSpPr>
        <p:spPr>
          <a:xfrm>
            <a:off x="369000" y="371475"/>
            <a:ext cx="6120000" cy="261610"/>
          </a:xfrm>
          <a:prstGeom prst="rect">
            <a:avLst/>
          </a:prstGeom>
          <a:noFill/>
        </p:spPr>
        <p:txBody>
          <a:bodyPr wrap="square" rtlCol="0">
            <a:spAutoFit/>
          </a:bodyPr>
          <a:lstStyle/>
          <a:p>
            <a:pPr algn="ctr"/>
            <a:r>
              <a:rPr kumimoji="1" lang="en-US" altLang="ja-JP" sz="1100" dirty="0"/>
              <a:t>Local Sake Crawl by Hiking and Camping In Sapporo</a:t>
            </a:r>
          </a:p>
        </p:txBody>
      </p:sp>
      <p:sp>
        <p:nvSpPr>
          <p:cNvPr id="33" name="テキスト ボックス 32">
            <a:extLst>
              <a:ext uri="{FF2B5EF4-FFF2-40B4-BE49-F238E27FC236}">
                <a16:creationId xmlns:a16="http://schemas.microsoft.com/office/drawing/2014/main" id="{F87D7C72-79A4-4482-9961-228B4FB39DB9}"/>
              </a:ext>
            </a:extLst>
          </p:cNvPr>
          <p:cNvSpPr txBox="1"/>
          <p:nvPr/>
        </p:nvSpPr>
        <p:spPr>
          <a:xfrm>
            <a:off x="4838932" y="1696795"/>
            <a:ext cx="1390418" cy="400110"/>
          </a:xfrm>
          <a:prstGeom prst="wedgeRectCallout">
            <a:avLst>
              <a:gd name="adj1" fmla="val -66124"/>
              <a:gd name="adj2" fmla="val 24036"/>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000" dirty="0"/>
              <a:t>Tour starts from</a:t>
            </a:r>
          </a:p>
          <a:p>
            <a:r>
              <a:rPr kumimoji="1" lang="en-US" altLang="ja-JP" sz="1000" dirty="0"/>
              <a:t>Sapporo Sta., Sapporo</a:t>
            </a:r>
          </a:p>
        </p:txBody>
      </p:sp>
      <p:sp>
        <p:nvSpPr>
          <p:cNvPr id="37" name="テキスト ボックス 36">
            <a:extLst>
              <a:ext uri="{FF2B5EF4-FFF2-40B4-BE49-F238E27FC236}">
                <a16:creationId xmlns:a16="http://schemas.microsoft.com/office/drawing/2014/main" id="{A1565454-9AF3-43BC-ACAC-5A49615F6968}"/>
              </a:ext>
            </a:extLst>
          </p:cNvPr>
          <p:cNvSpPr txBox="1"/>
          <p:nvPr/>
        </p:nvSpPr>
        <p:spPr>
          <a:xfrm>
            <a:off x="759066" y="4098979"/>
            <a:ext cx="1235386" cy="400110"/>
          </a:xfrm>
          <a:prstGeom prst="wedgeRectCallout">
            <a:avLst>
              <a:gd name="adj1" fmla="val 38380"/>
              <a:gd name="adj2" fmla="val -79196"/>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000" dirty="0"/>
              <a:t>Tour ends</a:t>
            </a:r>
          </a:p>
          <a:p>
            <a:r>
              <a:rPr kumimoji="1" lang="en-US" altLang="ja-JP" sz="1000" dirty="0"/>
              <a:t>in </a:t>
            </a:r>
            <a:r>
              <a:rPr kumimoji="1" lang="en-US" altLang="ja-JP" sz="1000" dirty="0" err="1"/>
              <a:t>Jozankei</a:t>
            </a:r>
            <a:r>
              <a:rPr kumimoji="1" lang="en-US" altLang="ja-JP" sz="1000" dirty="0"/>
              <a:t>, Sapporo</a:t>
            </a:r>
          </a:p>
        </p:txBody>
      </p:sp>
      <p:sp>
        <p:nvSpPr>
          <p:cNvPr id="24" name="テキスト ボックス 23">
            <a:extLst>
              <a:ext uri="{FF2B5EF4-FFF2-40B4-BE49-F238E27FC236}">
                <a16:creationId xmlns:a16="http://schemas.microsoft.com/office/drawing/2014/main" id="{62282A3C-418D-4202-B453-F4BF130F2751}"/>
              </a:ext>
            </a:extLst>
          </p:cNvPr>
          <p:cNvSpPr txBox="1"/>
          <p:nvPr/>
        </p:nvSpPr>
        <p:spPr>
          <a:xfrm>
            <a:off x="7538674" y="864145"/>
            <a:ext cx="1800000" cy="584775"/>
          </a:xfrm>
          <a:prstGeom prst="accentCallout1">
            <a:avLst>
              <a:gd name="adj1" fmla="val 18750"/>
              <a:gd name="adj2" fmla="val -8333"/>
              <a:gd name="adj3" fmla="val 18052"/>
              <a:gd name="adj4" fmla="val -31396"/>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行程を示す地図</a:t>
            </a:r>
            <a:endParaRPr kumimoji="1" lang="en-US" altLang="ja-JP" sz="1200" dirty="0">
              <a:solidFill>
                <a:schemeClr val="accent2">
                  <a:lumMod val="75000"/>
                </a:schemeClr>
              </a:solidFill>
            </a:endParaRPr>
          </a:p>
          <a:p>
            <a:r>
              <a:rPr kumimoji="1" lang="ja-JP" altLang="en-US" sz="1000" dirty="0">
                <a:solidFill>
                  <a:schemeClr val="tx1"/>
                </a:solidFill>
              </a:rPr>
              <a:t>添付の例は、</a:t>
            </a:r>
            <a:r>
              <a:rPr lang="en-US" altLang="ja-JP" sz="1000" dirty="0">
                <a:solidFill>
                  <a:schemeClr val="tx1"/>
                </a:solidFill>
              </a:rPr>
              <a:t>Google Map</a:t>
            </a:r>
            <a:r>
              <a:rPr lang="ja-JP" altLang="en-US" sz="1000" dirty="0">
                <a:solidFill>
                  <a:schemeClr val="tx1"/>
                </a:solidFill>
              </a:rPr>
              <a:t>の「マイマップ」機能利用</a:t>
            </a:r>
            <a:endParaRPr kumimoji="1" lang="ja-JP" altLang="en-US" sz="1000" dirty="0">
              <a:solidFill>
                <a:schemeClr val="tx1"/>
              </a:solidFill>
            </a:endParaRPr>
          </a:p>
        </p:txBody>
      </p:sp>
      <p:pic>
        <p:nvPicPr>
          <p:cNvPr id="7" name="図 6" descr="マップ&#10;&#10;自動的に生成された説明">
            <a:extLst>
              <a:ext uri="{FF2B5EF4-FFF2-40B4-BE49-F238E27FC236}">
                <a16:creationId xmlns:a16="http://schemas.microsoft.com/office/drawing/2014/main" id="{C1A3FBA9-ED2C-FC16-7E9D-B4C04FB3C99C}"/>
              </a:ext>
            </a:extLst>
          </p:cNvPr>
          <p:cNvPicPr>
            <a:picLocks noChangeAspect="1"/>
          </p:cNvPicPr>
          <p:nvPr/>
        </p:nvPicPr>
        <p:blipFill rotWithShape="1">
          <a:blip r:embed="rId3">
            <a:extLst>
              <a:ext uri="{28A0092B-C50C-407E-A947-70E740481C1C}">
                <a14:useLocalDpi xmlns:a14="http://schemas.microsoft.com/office/drawing/2010/main" val="0"/>
              </a:ext>
            </a:extLst>
          </a:blip>
          <a:srcRect l="37500" t="8629" r="29082"/>
          <a:stretch/>
        </p:blipFill>
        <p:spPr>
          <a:xfrm>
            <a:off x="831952" y="4952999"/>
            <a:ext cx="2025547" cy="3030631"/>
          </a:xfrm>
          <a:prstGeom prst="rect">
            <a:avLst/>
          </a:prstGeom>
        </p:spPr>
      </p:pic>
      <p:pic>
        <p:nvPicPr>
          <p:cNvPr id="9" name="図 8" descr="マップ&#10;&#10;自動的に生成された説明">
            <a:extLst>
              <a:ext uri="{FF2B5EF4-FFF2-40B4-BE49-F238E27FC236}">
                <a16:creationId xmlns:a16="http://schemas.microsoft.com/office/drawing/2014/main" id="{80354B50-E48C-7CCF-3EA0-D571ABEB304A}"/>
              </a:ext>
            </a:extLst>
          </p:cNvPr>
          <p:cNvPicPr>
            <a:picLocks noChangeAspect="1"/>
          </p:cNvPicPr>
          <p:nvPr/>
        </p:nvPicPr>
        <p:blipFill rotWithShape="1">
          <a:blip r:embed="rId4">
            <a:extLst>
              <a:ext uri="{28A0092B-C50C-407E-A947-70E740481C1C}">
                <a14:useLocalDpi xmlns:a14="http://schemas.microsoft.com/office/drawing/2010/main" val="0"/>
              </a:ext>
            </a:extLst>
          </a:blip>
          <a:srcRect l="30145" t="15482" r="5381"/>
          <a:stretch/>
        </p:blipFill>
        <p:spPr>
          <a:xfrm>
            <a:off x="2958762" y="4952998"/>
            <a:ext cx="3067283" cy="2200277"/>
          </a:xfrm>
          <a:prstGeom prst="rect">
            <a:avLst/>
          </a:prstGeom>
        </p:spPr>
      </p:pic>
      <p:pic>
        <p:nvPicPr>
          <p:cNvPr id="11" name="図 10" descr="マップ&#10;&#10;自動的に生成された説明">
            <a:extLst>
              <a:ext uri="{FF2B5EF4-FFF2-40B4-BE49-F238E27FC236}">
                <a16:creationId xmlns:a16="http://schemas.microsoft.com/office/drawing/2014/main" id="{5120794C-4861-F587-D2C6-BBAE10788C69}"/>
              </a:ext>
            </a:extLst>
          </p:cNvPr>
          <p:cNvPicPr>
            <a:picLocks noChangeAspect="1"/>
          </p:cNvPicPr>
          <p:nvPr/>
        </p:nvPicPr>
        <p:blipFill rotWithShape="1">
          <a:blip r:embed="rId5">
            <a:extLst>
              <a:ext uri="{28A0092B-C50C-407E-A947-70E740481C1C}">
                <a14:useLocalDpi xmlns:a14="http://schemas.microsoft.com/office/drawing/2010/main" val="0"/>
              </a:ext>
            </a:extLst>
          </a:blip>
          <a:srcRect l="24262" t="11773"/>
          <a:stretch/>
        </p:blipFill>
        <p:spPr>
          <a:xfrm>
            <a:off x="2962897" y="7324723"/>
            <a:ext cx="3063148" cy="1952627"/>
          </a:xfrm>
          <a:prstGeom prst="rect">
            <a:avLst/>
          </a:prstGeom>
        </p:spPr>
      </p:pic>
      <p:sp>
        <p:nvSpPr>
          <p:cNvPr id="12" name="正方形/長方形 11">
            <a:extLst>
              <a:ext uri="{FF2B5EF4-FFF2-40B4-BE49-F238E27FC236}">
                <a16:creationId xmlns:a16="http://schemas.microsoft.com/office/drawing/2014/main" id="{9EEB482D-3246-1C09-3A69-2456EE6918D2}"/>
              </a:ext>
            </a:extLst>
          </p:cNvPr>
          <p:cNvSpPr/>
          <p:nvPr/>
        </p:nvSpPr>
        <p:spPr>
          <a:xfrm>
            <a:off x="831952" y="4952998"/>
            <a:ext cx="914400" cy="2667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DAY 1</a:t>
            </a:r>
            <a:endParaRPr kumimoji="1" lang="ja-JP" altLang="en-US"/>
          </a:p>
        </p:txBody>
      </p:sp>
      <p:sp>
        <p:nvSpPr>
          <p:cNvPr id="13" name="正方形/長方形 12">
            <a:extLst>
              <a:ext uri="{FF2B5EF4-FFF2-40B4-BE49-F238E27FC236}">
                <a16:creationId xmlns:a16="http://schemas.microsoft.com/office/drawing/2014/main" id="{6085FDE4-A9A0-539E-0743-7120069EFBA4}"/>
              </a:ext>
            </a:extLst>
          </p:cNvPr>
          <p:cNvSpPr/>
          <p:nvPr/>
        </p:nvSpPr>
        <p:spPr>
          <a:xfrm>
            <a:off x="2962897" y="4952998"/>
            <a:ext cx="914400" cy="2667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DAY 2</a:t>
            </a:r>
            <a:endParaRPr kumimoji="1" lang="ja-JP" altLang="en-US"/>
          </a:p>
        </p:txBody>
      </p:sp>
      <p:sp>
        <p:nvSpPr>
          <p:cNvPr id="14" name="正方形/長方形 13">
            <a:extLst>
              <a:ext uri="{FF2B5EF4-FFF2-40B4-BE49-F238E27FC236}">
                <a16:creationId xmlns:a16="http://schemas.microsoft.com/office/drawing/2014/main" id="{06C37C6A-6756-C4F4-6B7E-0099776B990F}"/>
              </a:ext>
            </a:extLst>
          </p:cNvPr>
          <p:cNvSpPr/>
          <p:nvPr/>
        </p:nvSpPr>
        <p:spPr>
          <a:xfrm>
            <a:off x="2958762" y="7324723"/>
            <a:ext cx="914400" cy="2667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DAY 3</a:t>
            </a:r>
            <a:endParaRPr kumimoji="1" lang="ja-JP" altLang="en-US"/>
          </a:p>
        </p:txBody>
      </p:sp>
    </p:spTree>
    <p:extLst>
      <p:ext uri="{BB962C8B-B14F-4D97-AF65-F5344CB8AC3E}">
        <p14:creationId xmlns:p14="http://schemas.microsoft.com/office/powerpoint/2010/main" val="70779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20" name="正方形/長方形 19">
            <a:extLst>
              <a:ext uri="{FF2B5EF4-FFF2-40B4-BE49-F238E27FC236}">
                <a16:creationId xmlns:a16="http://schemas.microsoft.com/office/drawing/2014/main" id="{3C1A8DFC-205C-4BF6-959D-35AD79550245}"/>
              </a:ext>
            </a:extLst>
          </p:cNvPr>
          <p:cNvSpPr/>
          <p:nvPr/>
        </p:nvSpPr>
        <p:spPr>
          <a:xfrm>
            <a:off x="549000" y="787438"/>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Day 1 - </a:t>
            </a:r>
            <a:r>
              <a:rPr kumimoji="1" lang="en" altLang="ja-JP" sz="1400" dirty="0"/>
              <a:t>Hiking along the Toyohira River in central Sapporo</a:t>
            </a:r>
            <a:endParaRPr kumimoji="1" lang="ja-JP" altLang="en-US" sz="1400" b="1" dirty="0"/>
          </a:p>
        </p:txBody>
      </p:sp>
      <p:sp>
        <p:nvSpPr>
          <p:cNvPr id="27" name="正方形/長方形 26">
            <a:extLst>
              <a:ext uri="{FF2B5EF4-FFF2-40B4-BE49-F238E27FC236}">
                <a16:creationId xmlns:a16="http://schemas.microsoft.com/office/drawing/2014/main" id="{0F6AEEAC-CF38-49C7-B9DA-29DC8BF06D3F}"/>
              </a:ext>
            </a:extLst>
          </p:cNvPr>
          <p:cNvSpPr/>
          <p:nvPr/>
        </p:nvSpPr>
        <p:spPr>
          <a:xfrm>
            <a:off x="549000" y="1165708"/>
            <a:ext cx="5760000" cy="756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Enjoy "</a:t>
            </a:r>
            <a:r>
              <a:rPr kumimoji="1" lang="en-US" altLang="ja-JP" sz="1200" dirty="0" err="1"/>
              <a:t>Susukino</a:t>
            </a:r>
            <a:r>
              <a:rPr kumimoji="1" lang="en-US" altLang="ja-JP" sz="1200" dirty="0"/>
              <a:t> </a:t>
            </a:r>
            <a:r>
              <a:rPr kumimoji="1" lang="en-US" altLang="ja-JP" sz="1200" dirty="0" err="1"/>
              <a:t>Eru</a:t>
            </a:r>
            <a:r>
              <a:rPr kumimoji="1" lang="en-US" altLang="ja-JP" sz="1200" dirty="0"/>
              <a:t>," a craft beer from </a:t>
            </a:r>
            <a:r>
              <a:rPr kumimoji="1" lang="en-US" altLang="ja-JP" sz="1200" dirty="0" err="1"/>
              <a:t>Susukino</a:t>
            </a:r>
            <a:r>
              <a:rPr kumimoji="1" lang="en-US" altLang="ja-JP" sz="1200" dirty="0"/>
              <a:t>, at the "</a:t>
            </a:r>
            <a:r>
              <a:rPr kumimoji="1" lang="en-US" altLang="ja-JP" sz="1200" dirty="0" err="1"/>
              <a:t>Susukino</a:t>
            </a:r>
            <a:r>
              <a:rPr kumimoji="1" lang="en-US" altLang="ja-JP" sz="1200" dirty="0"/>
              <a:t> </a:t>
            </a:r>
            <a:r>
              <a:rPr kumimoji="1" lang="en-US" altLang="ja-JP" sz="1200" dirty="0" err="1"/>
              <a:t>Eru</a:t>
            </a:r>
            <a:r>
              <a:rPr kumimoji="1" lang="en-US" altLang="ja-JP" sz="1200" dirty="0"/>
              <a:t> Stand" in the new tourist spot "COCONO SUSUKINO".</a:t>
            </a:r>
          </a:p>
        </p:txBody>
      </p:sp>
      <p:sp>
        <p:nvSpPr>
          <p:cNvPr id="41" name="正方形/長方形 40">
            <a:extLst>
              <a:ext uri="{FF2B5EF4-FFF2-40B4-BE49-F238E27FC236}">
                <a16:creationId xmlns:a16="http://schemas.microsoft.com/office/drawing/2014/main" id="{BABAE9B3-9892-4F30-86CF-CE0C875F6CC0}"/>
              </a:ext>
            </a:extLst>
          </p:cNvPr>
          <p:cNvSpPr/>
          <p:nvPr/>
        </p:nvSpPr>
        <p:spPr>
          <a:xfrm>
            <a:off x="549000" y="3164901"/>
            <a:ext cx="5760000" cy="152659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The tour will also include a visit to Chitose </a:t>
            </a:r>
            <a:r>
              <a:rPr kumimoji="1" lang="en-US" altLang="ja-JP" sz="1200" dirty="0" err="1"/>
              <a:t>Tsuru</a:t>
            </a:r>
            <a:r>
              <a:rPr kumimoji="1" lang="en-US" altLang="ja-JP" sz="1200" dirty="0"/>
              <a:t>, Sapporo's only sake brewery established in 1872, to taste sake rooted in this region and to experience the Toyohira River and Hokkaido's sake rice.</a:t>
            </a:r>
          </a:p>
          <a:p>
            <a:pPr>
              <a:lnSpc>
                <a:spcPts val="1800"/>
              </a:lnSpc>
            </a:pPr>
            <a:endParaRPr kumimoji="1" lang="en-US" altLang="ja-JP" sz="1200" dirty="0"/>
          </a:p>
          <a:p>
            <a:pPr>
              <a:lnSpc>
                <a:spcPts val="1800"/>
              </a:lnSpc>
            </a:pPr>
            <a:r>
              <a:rPr kumimoji="1" lang="en-US" altLang="ja-JP" sz="1200" dirty="0"/>
              <a:t>Enjoy urban camping in the " </a:t>
            </a:r>
            <a:r>
              <a:rPr kumimoji="1" lang="en-US" altLang="ja-JP" sz="1200" dirty="0" err="1"/>
              <a:t>Benizakura</a:t>
            </a:r>
            <a:r>
              <a:rPr kumimoji="1" lang="en-US" altLang="ja-JP" sz="1200" dirty="0"/>
              <a:t> Outdoor Garden" where you can enjoy rich nature while being adjacent to the city.</a:t>
            </a:r>
          </a:p>
        </p:txBody>
      </p:sp>
      <p:sp>
        <p:nvSpPr>
          <p:cNvPr id="7" name="正方形/長方形 6">
            <a:extLst>
              <a:ext uri="{FF2B5EF4-FFF2-40B4-BE49-F238E27FC236}">
                <a16:creationId xmlns:a16="http://schemas.microsoft.com/office/drawing/2014/main" id="{9DF4D7C3-1E7C-4928-B632-F4593158D3D4}"/>
              </a:ext>
            </a:extLst>
          </p:cNvPr>
          <p:cNvSpPr/>
          <p:nvPr/>
        </p:nvSpPr>
        <p:spPr>
          <a:xfrm>
            <a:off x="961900" y="2097543"/>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solidFill>
                  <a:schemeClr val="accent6">
                    <a:lumMod val="75000"/>
                  </a:schemeClr>
                </a:solidFill>
              </a:rPr>
              <a:t>Lunch</a:t>
            </a:r>
            <a:endParaRPr kumimoji="1" lang="ja-JP" altLang="en-US" sz="1400" b="1" dirty="0">
              <a:solidFill>
                <a:schemeClr val="accent6">
                  <a:lumMod val="75000"/>
                </a:schemeClr>
              </a:solidFill>
            </a:endParaRPr>
          </a:p>
        </p:txBody>
      </p:sp>
      <p:sp>
        <p:nvSpPr>
          <p:cNvPr id="9" name="正方形/長方形 8">
            <a:extLst>
              <a:ext uri="{FF2B5EF4-FFF2-40B4-BE49-F238E27FC236}">
                <a16:creationId xmlns:a16="http://schemas.microsoft.com/office/drawing/2014/main" id="{83ED0A3B-49E3-4FD1-BCF0-EAEC618B29DA}"/>
              </a:ext>
            </a:extLst>
          </p:cNvPr>
          <p:cNvSpPr/>
          <p:nvPr/>
        </p:nvSpPr>
        <p:spPr>
          <a:xfrm>
            <a:off x="961900" y="2444901"/>
            <a:ext cx="5400000" cy="720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We will have excellent nigiri at </a:t>
            </a:r>
            <a:r>
              <a:rPr kumimoji="1" lang="en-US" altLang="ja-JP" sz="1200" dirty="0" err="1"/>
              <a:t>Takee</a:t>
            </a:r>
            <a:r>
              <a:rPr kumimoji="1" lang="en-US" altLang="ja-JP" sz="1200" dirty="0"/>
              <a:t> Sushi, a famous restaurant loved by local customers at the popular tourist spot </a:t>
            </a:r>
            <a:r>
              <a:rPr kumimoji="1" lang="en-US" altLang="ja-JP" sz="1200" dirty="0" err="1"/>
              <a:t>Nijo</a:t>
            </a:r>
            <a:r>
              <a:rPr kumimoji="1" lang="en-US" altLang="ja-JP" sz="1200" dirty="0"/>
              <a:t> Market.</a:t>
            </a:r>
          </a:p>
        </p:txBody>
      </p:sp>
      <p:sp>
        <p:nvSpPr>
          <p:cNvPr id="11" name="正方形/長方形 10">
            <a:extLst>
              <a:ext uri="{FF2B5EF4-FFF2-40B4-BE49-F238E27FC236}">
                <a16:creationId xmlns:a16="http://schemas.microsoft.com/office/drawing/2014/main" id="{D9B6D083-974D-472C-A543-B59E64A0218B}"/>
              </a:ext>
            </a:extLst>
          </p:cNvPr>
          <p:cNvSpPr/>
          <p:nvPr/>
        </p:nvSpPr>
        <p:spPr>
          <a:xfrm>
            <a:off x="961900" y="4714849"/>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solidFill>
                  <a:schemeClr val="accent6">
                    <a:lumMod val="75000"/>
                  </a:schemeClr>
                </a:solidFill>
              </a:rPr>
              <a:t>Dinner </a:t>
            </a:r>
            <a:endParaRPr kumimoji="1" lang="ja-JP" altLang="en-US" sz="1400" b="1" dirty="0">
              <a:solidFill>
                <a:schemeClr val="accent6">
                  <a:lumMod val="75000"/>
                </a:schemeClr>
              </a:solidFill>
            </a:endParaRPr>
          </a:p>
        </p:txBody>
      </p:sp>
      <p:sp>
        <p:nvSpPr>
          <p:cNvPr id="13" name="正方形/長方形 12">
            <a:extLst>
              <a:ext uri="{FF2B5EF4-FFF2-40B4-BE49-F238E27FC236}">
                <a16:creationId xmlns:a16="http://schemas.microsoft.com/office/drawing/2014/main" id="{9A5AA2AF-C24B-4D56-9037-F68E0CE3E326}"/>
              </a:ext>
            </a:extLst>
          </p:cNvPr>
          <p:cNvSpPr/>
          <p:nvPr/>
        </p:nvSpPr>
        <p:spPr>
          <a:xfrm>
            <a:off x="961900" y="5062207"/>
            <a:ext cx="5400000" cy="720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We will enjoy BBQ and "</a:t>
            </a:r>
            <a:r>
              <a:rPr kumimoji="1" lang="en-US" altLang="ja-JP" sz="1200" dirty="0" err="1"/>
              <a:t>Benizakura</a:t>
            </a:r>
            <a:r>
              <a:rPr kumimoji="1" lang="en-US" altLang="ja-JP" sz="1200" dirty="0"/>
              <a:t> Distillery Craft Gin" at </a:t>
            </a:r>
            <a:r>
              <a:rPr kumimoji="1" lang="en-US" altLang="ja-JP" sz="1200" dirty="0" err="1"/>
              <a:t>Kohsakura</a:t>
            </a:r>
            <a:r>
              <a:rPr kumimoji="1" lang="en-US" altLang="ja-JP" sz="1200" dirty="0"/>
              <a:t> Outdoor Garden.</a:t>
            </a:r>
          </a:p>
        </p:txBody>
      </p:sp>
      <p:sp>
        <p:nvSpPr>
          <p:cNvPr id="6" name="正方形/長方形 5">
            <a:extLst>
              <a:ext uri="{FF2B5EF4-FFF2-40B4-BE49-F238E27FC236}">
                <a16:creationId xmlns:a16="http://schemas.microsoft.com/office/drawing/2014/main" id="{DAB8BFAC-903D-499D-9D2D-978320B76468}"/>
              </a:ext>
            </a:extLst>
          </p:cNvPr>
          <p:cNvSpPr/>
          <p:nvPr/>
        </p:nvSpPr>
        <p:spPr>
          <a:xfrm>
            <a:off x="548999" y="6144901"/>
            <a:ext cx="1440002"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Activity: </a:t>
            </a:r>
            <a:endParaRPr kumimoji="1" lang="ja-JP" altLang="en-US" sz="1400" b="1" dirty="0"/>
          </a:p>
        </p:txBody>
      </p:sp>
      <p:sp>
        <p:nvSpPr>
          <p:cNvPr id="8" name="正方形/長方形 7">
            <a:extLst>
              <a:ext uri="{FF2B5EF4-FFF2-40B4-BE49-F238E27FC236}">
                <a16:creationId xmlns:a16="http://schemas.microsoft.com/office/drawing/2014/main" id="{321DF341-00CD-40F7-839F-E61F0AC17DAE}"/>
              </a:ext>
            </a:extLst>
          </p:cNvPr>
          <p:cNvSpPr/>
          <p:nvPr/>
        </p:nvSpPr>
        <p:spPr>
          <a:xfrm>
            <a:off x="1989000" y="6144901"/>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 altLang="ja-JP" sz="1200" dirty="0"/>
              <a:t>Hiking and Camping </a:t>
            </a:r>
            <a:endParaRPr kumimoji="1" lang="ja-JP" altLang="en-US" sz="1200" dirty="0"/>
          </a:p>
        </p:txBody>
      </p:sp>
      <p:sp>
        <p:nvSpPr>
          <p:cNvPr id="10" name="正方形/長方形 9">
            <a:extLst>
              <a:ext uri="{FF2B5EF4-FFF2-40B4-BE49-F238E27FC236}">
                <a16:creationId xmlns:a16="http://schemas.microsoft.com/office/drawing/2014/main" id="{CFC49376-9FC8-4B41-AB69-C9E245AA7AD4}"/>
              </a:ext>
            </a:extLst>
          </p:cNvPr>
          <p:cNvSpPr/>
          <p:nvPr/>
        </p:nvSpPr>
        <p:spPr>
          <a:xfrm>
            <a:off x="1989000" y="6468901"/>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a:t>3</a:t>
            </a:r>
            <a:endParaRPr kumimoji="1" lang="ja-JP" altLang="en-US" sz="1200" dirty="0"/>
          </a:p>
        </p:txBody>
      </p:sp>
      <p:sp>
        <p:nvSpPr>
          <p:cNvPr id="12" name="正方形/長方形 11">
            <a:extLst>
              <a:ext uri="{FF2B5EF4-FFF2-40B4-BE49-F238E27FC236}">
                <a16:creationId xmlns:a16="http://schemas.microsoft.com/office/drawing/2014/main" id="{5B9F5214-1E48-4DA1-A6DB-F18B45D7815D}"/>
              </a:ext>
            </a:extLst>
          </p:cNvPr>
          <p:cNvSpPr/>
          <p:nvPr/>
        </p:nvSpPr>
        <p:spPr>
          <a:xfrm>
            <a:off x="543373" y="6468901"/>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Difficulty: </a:t>
            </a:r>
            <a:endParaRPr kumimoji="1" lang="ja-JP" altLang="en-US" sz="1400" b="1" dirty="0"/>
          </a:p>
        </p:txBody>
      </p:sp>
      <p:sp>
        <p:nvSpPr>
          <p:cNvPr id="17" name="テキスト ボックス 16">
            <a:extLst>
              <a:ext uri="{FF2B5EF4-FFF2-40B4-BE49-F238E27FC236}">
                <a16:creationId xmlns:a16="http://schemas.microsoft.com/office/drawing/2014/main" id="{B17EEFA6-F75B-4E64-A0F7-6831B0A918C5}"/>
              </a:ext>
            </a:extLst>
          </p:cNvPr>
          <p:cNvSpPr txBox="1"/>
          <p:nvPr/>
        </p:nvSpPr>
        <p:spPr>
          <a:xfrm>
            <a:off x="369000" y="371475"/>
            <a:ext cx="6120000" cy="261610"/>
          </a:xfrm>
          <a:prstGeom prst="rect">
            <a:avLst/>
          </a:prstGeom>
          <a:noFill/>
        </p:spPr>
        <p:txBody>
          <a:bodyPr wrap="square" rtlCol="0">
            <a:spAutoFit/>
          </a:bodyPr>
          <a:lstStyle/>
          <a:p>
            <a:pPr algn="ctr"/>
            <a:r>
              <a:rPr kumimoji="1" lang="en-US" altLang="ja-JP" sz="1100" dirty="0"/>
              <a:t>Local Sake Crawl by Hiking and Camping In Sapporo</a:t>
            </a:r>
          </a:p>
        </p:txBody>
      </p:sp>
      <p:pic>
        <p:nvPicPr>
          <p:cNvPr id="14" name="図 13" descr="グラフィカル ユーザー インターフェイス, アプリケーション, マップ&#10;&#10;自動的に生成された説明">
            <a:extLst>
              <a:ext uri="{FF2B5EF4-FFF2-40B4-BE49-F238E27FC236}">
                <a16:creationId xmlns:a16="http://schemas.microsoft.com/office/drawing/2014/main" id="{269B5B4D-E88B-2366-F584-AA50BD59DC02}"/>
              </a:ext>
            </a:extLst>
          </p:cNvPr>
          <p:cNvPicPr>
            <a:picLocks noChangeAspect="1"/>
          </p:cNvPicPr>
          <p:nvPr/>
        </p:nvPicPr>
        <p:blipFill rotWithShape="1">
          <a:blip r:embed="rId3">
            <a:extLst>
              <a:ext uri="{28A0092B-C50C-407E-A947-70E740481C1C}">
                <a14:useLocalDpi xmlns:a14="http://schemas.microsoft.com/office/drawing/2010/main" val="0"/>
              </a:ext>
            </a:extLst>
          </a:blip>
          <a:srcRect t="74386" b="7038"/>
          <a:stretch/>
        </p:blipFill>
        <p:spPr>
          <a:xfrm>
            <a:off x="543373" y="6792901"/>
            <a:ext cx="5678163" cy="1066931"/>
          </a:xfrm>
          <a:prstGeom prst="rect">
            <a:avLst/>
          </a:prstGeom>
        </p:spPr>
      </p:pic>
    </p:spTree>
    <p:extLst>
      <p:ext uri="{BB962C8B-B14F-4D97-AF65-F5344CB8AC3E}">
        <p14:creationId xmlns:p14="http://schemas.microsoft.com/office/powerpoint/2010/main" val="2437814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20" name="正方形/長方形 19">
            <a:extLst>
              <a:ext uri="{FF2B5EF4-FFF2-40B4-BE49-F238E27FC236}">
                <a16:creationId xmlns:a16="http://schemas.microsoft.com/office/drawing/2014/main" id="{3C1A8DFC-205C-4BF6-959D-35AD79550245}"/>
              </a:ext>
            </a:extLst>
          </p:cNvPr>
          <p:cNvSpPr/>
          <p:nvPr/>
        </p:nvSpPr>
        <p:spPr>
          <a:xfrm>
            <a:off x="549000" y="787438"/>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Day 2 - </a:t>
            </a:r>
            <a:r>
              <a:rPr kumimoji="1" lang="en" altLang="ja-JP" sz="1400" dirty="0"/>
              <a:t>Hiking in the Ishiyama area of Minami-</a:t>
            </a:r>
            <a:r>
              <a:rPr kumimoji="1" lang="en" altLang="ja-JP" sz="1400" dirty="0" err="1"/>
              <a:t>ku</a:t>
            </a:r>
            <a:endParaRPr kumimoji="1" lang="ja-JP" altLang="en-US" sz="1400" b="1" dirty="0"/>
          </a:p>
        </p:txBody>
      </p:sp>
      <p:sp>
        <p:nvSpPr>
          <p:cNvPr id="39" name="正方形/長方形 38">
            <a:extLst>
              <a:ext uri="{FF2B5EF4-FFF2-40B4-BE49-F238E27FC236}">
                <a16:creationId xmlns:a16="http://schemas.microsoft.com/office/drawing/2014/main" id="{B9417A39-99F1-4DCB-9BA3-80DDD1331848}"/>
              </a:ext>
            </a:extLst>
          </p:cNvPr>
          <p:cNvSpPr/>
          <p:nvPr/>
        </p:nvSpPr>
        <p:spPr>
          <a:xfrm>
            <a:off x="549000" y="2548146"/>
            <a:ext cx="5760000" cy="936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Visitors will experience the distance between the city and the forest at the Sapporo </a:t>
            </a:r>
            <a:r>
              <a:rPr kumimoji="1" lang="en-US" altLang="ja-JP" sz="1200" dirty="0" err="1"/>
              <a:t>Sumikawa</a:t>
            </a:r>
            <a:r>
              <a:rPr kumimoji="1" lang="en-US" altLang="ja-JP" sz="1200" dirty="0"/>
              <a:t> Urban Environmental Forest, a publicly owned private forest.</a:t>
            </a:r>
          </a:p>
        </p:txBody>
      </p:sp>
      <p:sp>
        <p:nvSpPr>
          <p:cNvPr id="41" name="正方形/長方形 40">
            <a:extLst>
              <a:ext uri="{FF2B5EF4-FFF2-40B4-BE49-F238E27FC236}">
                <a16:creationId xmlns:a16="http://schemas.microsoft.com/office/drawing/2014/main" id="{BABAE9B3-9892-4F30-86CF-CE0C875F6CC0}"/>
              </a:ext>
            </a:extLst>
          </p:cNvPr>
          <p:cNvSpPr/>
          <p:nvPr/>
        </p:nvSpPr>
        <p:spPr>
          <a:xfrm>
            <a:off x="549000" y="5018488"/>
            <a:ext cx="5760000" cy="1152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In Ishiyama </a:t>
            </a:r>
            <a:r>
              <a:rPr kumimoji="1" lang="en-US" altLang="ja-JP" sz="1200" dirty="0" err="1"/>
              <a:t>Ryokuchi</a:t>
            </a:r>
            <a:r>
              <a:rPr kumimoji="1" lang="en-US" altLang="ja-JP" sz="1200" dirty="0"/>
              <a:t>, where visitors can enjoy the unique scenery, they can experience the relationship with Sapporo soft stone and appreciate the beauty of the rock formations and artworks that harmonize with the surroundings. For a snack, try the special sake gelato at Gelato Sapporo </a:t>
            </a:r>
            <a:r>
              <a:rPr kumimoji="1" lang="en-US" altLang="ja-JP" sz="1200" dirty="0" err="1"/>
              <a:t>Karinju</a:t>
            </a:r>
            <a:r>
              <a:rPr kumimoji="1" lang="en-US" altLang="ja-JP" sz="1200" dirty="0"/>
              <a:t>.</a:t>
            </a:r>
          </a:p>
          <a:p>
            <a:pPr>
              <a:lnSpc>
                <a:spcPts val="1800"/>
              </a:lnSpc>
            </a:pPr>
            <a:endParaRPr kumimoji="1" lang="en-US" altLang="ja-JP" sz="1200" dirty="0"/>
          </a:p>
        </p:txBody>
      </p:sp>
      <p:sp>
        <p:nvSpPr>
          <p:cNvPr id="3" name="正方形/長方形 2">
            <a:extLst>
              <a:ext uri="{FF2B5EF4-FFF2-40B4-BE49-F238E27FC236}">
                <a16:creationId xmlns:a16="http://schemas.microsoft.com/office/drawing/2014/main" id="{8D20B6B3-5093-4B10-B4E1-3995F977678A}"/>
              </a:ext>
            </a:extLst>
          </p:cNvPr>
          <p:cNvSpPr/>
          <p:nvPr/>
        </p:nvSpPr>
        <p:spPr>
          <a:xfrm>
            <a:off x="961900" y="1263820"/>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solidFill>
                  <a:schemeClr val="accent6">
                    <a:lumMod val="75000"/>
                  </a:schemeClr>
                </a:solidFill>
              </a:rPr>
              <a:t>Breakfast</a:t>
            </a:r>
            <a:endParaRPr kumimoji="1" lang="ja-JP" altLang="en-US" sz="1400" b="1" dirty="0">
              <a:solidFill>
                <a:schemeClr val="accent6">
                  <a:lumMod val="75000"/>
                </a:schemeClr>
              </a:solidFill>
            </a:endParaRPr>
          </a:p>
        </p:txBody>
      </p:sp>
      <p:sp>
        <p:nvSpPr>
          <p:cNvPr id="5" name="正方形/長方形 4">
            <a:extLst>
              <a:ext uri="{FF2B5EF4-FFF2-40B4-BE49-F238E27FC236}">
                <a16:creationId xmlns:a16="http://schemas.microsoft.com/office/drawing/2014/main" id="{63A70572-3BBC-4BD1-9B6B-F227915FE689}"/>
              </a:ext>
            </a:extLst>
          </p:cNvPr>
          <p:cNvSpPr/>
          <p:nvPr/>
        </p:nvSpPr>
        <p:spPr>
          <a:xfrm>
            <a:off x="961900" y="1611178"/>
            <a:ext cx="5400000" cy="720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We will have deli at the campground.</a:t>
            </a:r>
          </a:p>
        </p:txBody>
      </p:sp>
      <p:sp>
        <p:nvSpPr>
          <p:cNvPr id="7" name="正方形/長方形 6">
            <a:extLst>
              <a:ext uri="{FF2B5EF4-FFF2-40B4-BE49-F238E27FC236}">
                <a16:creationId xmlns:a16="http://schemas.microsoft.com/office/drawing/2014/main" id="{9DF4D7C3-1E7C-4928-B632-F4593158D3D4}"/>
              </a:ext>
            </a:extLst>
          </p:cNvPr>
          <p:cNvSpPr/>
          <p:nvPr/>
        </p:nvSpPr>
        <p:spPr>
          <a:xfrm>
            <a:off x="961900" y="3701114"/>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solidFill>
                  <a:schemeClr val="accent6">
                    <a:lumMod val="75000"/>
                  </a:schemeClr>
                </a:solidFill>
              </a:rPr>
              <a:t>Lunch</a:t>
            </a:r>
            <a:endParaRPr kumimoji="1" lang="ja-JP" altLang="en-US" sz="1400" b="1" dirty="0">
              <a:solidFill>
                <a:schemeClr val="accent6">
                  <a:lumMod val="75000"/>
                </a:schemeClr>
              </a:solidFill>
            </a:endParaRPr>
          </a:p>
        </p:txBody>
      </p:sp>
      <p:sp>
        <p:nvSpPr>
          <p:cNvPr id="9" name="正方形/長方形 8">
            <a:extLst>
              <a:ext uri="{FF2B5EF4-FFF2-40B4-BE49-F238E27FC236}">
                <a16:creationId xmlns:a16="http://schemas.microsoft.com/office/drawing/2014/main" id="{83ED0A3B-49E3-4FD1-BCF0-EAEC618B29DA}"/>
              </a:ext>
            </a:extLst>
          </p:cNvPr>
          <p:cNvSpPr/>
          <p:nvPr/>
        </p:nvSpPr>
        <p:spPr>
          <a:xfrm>
            <a:off x="961900" y="4048472"/>
            <a:ext cx="5400000" cy="720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We will enjoy lunch at the cafe "Post-Kan (former Ishiyama Post Office)" which is a historical building made of Sapporo soft stone.</a:t>
            </a:r>
          </a:p>
        </p:txBody>
      </p:sp>
      <p:sp>
        <p:nvSpPr>
          <p:cNvPr id="11" name="正方形/長方形 10">
            <a:extLst>
              <a:ext uri="{FF2B5EF4-FFF2-40B4-BE49-F238E27FC236}">
                <a16:creationId xmlns:a16="http://schemas.microsoft.com/office/drawing/2014/main" id="{D9B6D083-974D-472C-A543-B59E64A0218B}"/>
              </a:ext>
            </a:extLst>
          </p:cNvPr>
          <p:cNvSpPr/>
          <p:nvPr/>
        </p:nvSpPr>
        <p:spPr>
          <a:xfrm>
            <a:off x="961900" y="6318420"/>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solidFill>
                  <a:schemeClr val="accent6">
                    <a:lumMod val="75000"/>
                  </a:schemeClr>
                </a:solidFill>
              </a:rPr>
              <a:t>Dinner </a:t>
            </a:r>
            <a:endParaRPr kumimoji="1" lang="ja-JP" altLang="en-US" sz="1400" b="1" dirty="0">
              <a:solidFill>
                <a:schemeClr val="accent6">
                  <a:lumMod val="75000"/>
                </a:schemeClr>
              </a:solidFill>
            </a:endParaRPr>
          </a:p>
        </p:txBody>
      </p:sp>
      <p:sp>
        <p:nvSpPr>
          <p:cNvPr id="13" name="正方形/長方形 12">
            <a:extLst>
              <a:ext uri="{FF2B5EF4-FFF2-40B4-BE49-F238E27FC236}">
                <a16:creationId xmlns:a16="http://schemas.microsoft.com/office/drawing/2014/main" id="{9A5AA2AF-C24B-4D56-9037-F68E0CE3E326}"/>
              </a:ext>
            </a:extLst>
          </p:cNvPr>
          <p:cNvSpPr/>
          <p:nvPr/>
        </p:nvSpPr>
        <p:spPr>
          <a:xfrm>
            <a:off x="961900" y="6665778"/>
            <a:ext cx="5400000" cy="720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You can enjoy a meal at </a:t>
            </a:r>
            <a:r>
              <a:rPr kumimoji="1" lang="en-US" altLang="ja-JP" sz="1200" dirty="0" err="1"/>
              <a:t>Hakkenzan</a:t>
            </a:r>
            <a:r>
              <a:rPr kumimoji="1" lang="en-US" altLang="ja-JP" sz="1200" dirty="0"/>
              <a:t> Kitchen &amp; Marche and local wine made from grapes and apples produced by the company and neighboring farmers.</a:t>
            </a:r>
          </a:p>
        </p:txBody>
      </p:sp>
      <p:sp>
        <p:nvSpPr>
          <p:cNvPr id="6" name="正方形/長方形 5">
            <a:extLst>
              <a:ext uri="{FF2B5EF4-FFF2-40B4-BE49-F238E27FC236}">
                <a16:creationId xmlns:a16="http://schemas.microsoft.com/office/drawing/2014/main" id="{067ADD81-E9EF-4E9E-B2FC-0FDDB9872D54}"/>
              </a:ext>
            </a:extLst>
          </p:cNvPr>
          <p:cNvSpPr/>
          <p:nvPr/>
        </p:nvSpPr>
        <p:spPr>
          <a:xfrm>
            <a:off x="548999" y="7733958"/>
            <a:ext cx="1440002"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Activity: </a:t>
            </a:r>
            <a:endParaRPr kumimoji="1" lang="ja-JP" altLang="en-US" sz="1400" b="1" dirty="0"/>
          </a:p>
        </p:txBody>
      </p:sp>
      <p:sp>
        <p:nvSpPr>
          <p:cNvPr id="8" name="正方形/長方形 7">
            <a:extLst>
              <a:ext uri="{FF2B5EF4-FFF2-40B4-BE49-F238E27FC236}">
                <a16:creationId xmlns:a16="http://schemas.microsoft.com/office/drawing/2014/main" id="{BF4FFDE4-9318-475B-BAF6-87C2614BFB9C}"/>
              </a:ext>
            </a:extLst>
          </p:cNvPr>
          <p:cNvSpPr/>
          <p:nvPr/>
        </p:nvSpPr>
        <p:spPr>
          <a:xfrm>
            <a:off x="1989000" y="7733958"/>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a:t>Hiking and Camping</a:t>
            </a:r>
            <a:endParaRPr kumimoji="1" lang="ja-JP" altLang="en-US" sz="1200" dirty="0"/>
          </a:p>
        </p:txBody>
      </p:sp>
      <p:sp>
        <p:nvSpPr>
          <p:cNvPr id="10" name="正方形/長方形 9">
            <a:extLst>
              <a:ext uri="{FF2B5EF4-FFF2-40B4-BE49-F238E27FC236}">
                <a16:creationId xmlns:a16="http://schemas.microsoft.com/office/drawing/2014/main" id="{8D41D470-FA9B-49C2-A51B-3F151D4549FD}"/>
              </a:ext>
            </a:extLst>
          </p:cNvPr>
          <p:cNvSpPr/>
          <p:nvPr/>
        </p:nvSpPr>
        <p:spPr>
          <a:xfrm>
            <a:off x="1989000" y="8057958"/>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a:t>3</a:t>
            </a:r>
            <a:endParaRPr kumimoji="1" lang="ja-JP" altLang="en-US" sz="1200" dirty="0"/>
          </a:p>
        </p:txBody>
      </p:sp>
      <p:sp>
        <p:nvSpPr>
          <p:cNvPr id="12" name="正方形/長方形 11">
            <a:extLst>
              <a:ext uri="{FF2B5EF4-FFF2-40B4-BE49-F238E27FC236}">
                <a16:creationId xmlns:a16="http://schemas.microsoft.com/office/drawing/2014/main" id="{09049838-921B-4117-8EB4-6993CCA1E0F3}"/>
              </a:ext>
            </a:extLst>
          </p:cNvPr>
          <p:cNvSpPr/>
          <p:nvPr/>
        </p:nvSpPr>
        <p:spPr>
          <a:xfrm>
            <a:off x="543373" y="8057958"/>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Difficulty: </a:t>
            </a:r>
            <a:endParaRPr kumimoji="1" lang="ja-JP" altLang="en-US" sz="1400" b="1" dirty="0"/>
          </a:p>
        </p:txBody>
      </p:sp>
      <p:sp>
        <p:nvSpPr>
          <p:cNvPr id="17" name="テキスト ボックス 16">
            <a:extLst>
              <a:ext uri="{FF2B5EF4-FFF2-40B4-BE49-F238E27FC236}">
                <a16:creationId xmlns:a16="http://schemas.microsoft.com/office/drawing/2014/main" id="{21EC4FF7-22E0-4B24-B8F7-044A52AF1C0B}"/>
              </a:ext>
            </a:extLst>
          </p:cNvPr>
          <p:cNvSpPr txBox="1"/>
          <p:nvPr/>
        </p:nvSpPr>
        <p:spPr>
          <a:xfrm>
            <a:off x="369000" y="371475"/>
            <a:ext cx="6120000" cy="261610"/>
          </a:xfrm>
          <a:prstGeom prst="rect">
            <a:avLst/>
          </a:prstGeom>
          <a:noFill/>
        </p:spPr>
        <p:txBody>
          <a:bodyPr wrap="square" rtlCol="0">
            <a:spAutoFit/>
          </a:bodyPr>
          <a:lstStyle/>
          <a:p>
            <a:pPr algn="ctr"/>
            <a:r>
              <a:rPr kumimoji="1" lang="en-US" altLang="ja-JP" sz="1100" dirty="0"/>
              <a:t>Local Sake Crawl by Hiking and Camping In Sapporo</a:t>
            </a:r>
          </a:p>
        </p:txBody>
      </p:sp>
      <p:pic>
        <p:nvPicPr>
          <p:cNvPr id="15" name="図 14" descr="グラフィカル ユーザー インターフェイス, アプリケーション, マップ&#10;&#10;自動的に生成された説明">
            <a:extLst>
              <a:ext uri="{FF2B5EF4-FFF2-40B4-BE49-F238E27FC236}">
                <a16:creationId xmlns:a16="http://schemas.microsoft.com/office/drawing/2014/main" id="{89580D84-2BCF-1396-0656-2D28239E7522}"/>
              </a:ext>
            </a:extLst>
          </p:cNvPr>
          <p:cNvPicPr>
            <a:picLocks noChangeAspect="1"/>
          </p:cNvPicPr>
          <p:nvPr/>
        </p:nvPicPr>
        <p:blipFill rotWithShape="1">
          <a:blip r:embed="rId2">
            <a:extLst>
              <a:ext uri="{28A0092B-C50C-407E-A947-70E740481C1C}">
                <a14:useLocalDpi xmlns:a14="http://schemas.microsoft.com/office/drawing/2010/main" val="0"/>
              </a:ext>
            </a:extLst>
          </a:blip>
          <a:srcRect t="74353" b="7249"/>
          <a:stretch/>
        </p:blipFill>
        <p:spPr>
          <a:xfrm>
            <a:off x="543373" y="8381958"/>
            <a:ext cx="5765628" cy="1072992"/>
          </a:xfrm>
          <a:prstGeom prst="rect">
            <a:avLst/>
          </a:prstGeom>
        </p:spPr>
      </p:pic>
    </p:spTree>
    <p:extLst>
      <p:ext uri="{BB962C8B-B14F-4D97-AF65-F5344CB8AC3E}">
        <p14:creationId xmlns:p14="http://schemas.microsoft.com/office/powerpoint/2010/main" val="58661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20" name="正方形/長方形 19">
            <a:extLst>
              <a:ext uri="{FF2B5EF4-FFF2-40B4-BE49-F238E27FC236}">
                <a16:creationId xmlns:a16="http://schemas.microsoft.com/office/drawing/2014/main" id="{3C1A8DFC-205C-4BF6-959D-35AD79550245}"/>
              </a:ext>
            </a:extLst>
          </p:cNvPr>
          <p:cNvSpPr/>
          <p:nvPr/>
        </p:nvSpPr>
        <p:spPr>
          <a:xfrm>
            <a:off x="549000" y="787438"/>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Day 3 - </a:t>
            </a:r>
            <a:r>
              <a:rPr kumimoji="1" lang="en" altLang="ja-JP" sz="1400" dirty="0"/>
              <a:t>Climbing </a:t>
            </a:r>
            <a:r>
              <a:rPr kumimoji="1" lang="en" altLang="ja-JP" sz="1400" dirty="0" err="1"/>
              <a:t>Hakkenzan</a:t>
            </a:r>
            <a:r>
              <a:rPr kumimoji="1" lang="en" altLang="ja-JP" sz="1400" dirty="0"/>
              <a:t> and hiking in </a:t>
            </a:r>
            <a:r>
              <a:rPr kumimoji="1" lang="en" altLang="ja-JP" sz="1400" dirty="0" err="1"/>
              <a:t>Jozankei</a:t>
            </a:r>
            <a:r>
              <a:rPr kumimoji="1" lang="en" altLang="ja-JP" sz="1400" dirty="0"/>
              <a:t> area</a:t>
            </a:r>
            <a:endParaRPr kumimoji="1" lang="ja-JP" altLang="en-US" sz="1400" b="1" dirty="0"/>
          </a:p>
        </p:txBody>
      </p:sp>
      <p:sp>
        <p:nvSpPr>
          <p:cNvPr id="39" name="正方形/長方形 38">
            <a:extLst>
              <a:ext uri="{FF2B5EF4-FFF2-40B4-BE49-F238E27FC236}">
                <a16:creationId xmlns:a16="http://schemas.microsoft.com/office/drawing/2014/main" id="{B9417A39-99F1-4DCB-9BA3-80DDD1331848}"/>
              </a:ext>
            </a:extLst>
          </p:cNvPr>
          <p:cNvSpPr/>
          <p:nvPr/>
        </p:nvSpPr>
        <p:spPr>
          <a:xfrm>
            <a:off x="549000" y="2548146"/>
            <a:ext cx="5760000" cy="936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err="1"/>
              <a:t>Hakkenzan</a:t>
            </a:r>
            <a:r>
              <a:rPr kumimoji="1" lang="en-US" altLang="ja-JP" sz="1200" dirty="0"/>
              <a:t> is a low mountain with a unique shape and thrilling climbing experience. From the summit, you can look back on the path you have taken so far and feel closer to Sapporo.</a:t>
            </a:r>
          </a:p>
        </p:txBody>
      </p:sp>
      <p:sp>
        <p:nvSpPr>
          <p:cNvPr id="41" name="正方形/長方形 40">
            <a:extLst>
              <a:ext uri="{FF2B5EF4-FFF2-40B4-BE49-F238E27FC236}">
                <a16:creationId xmlns:a16="http://schemas.microsoft.com/office/drawing/2014/main" id="{BABAE9B3-9892-4F30-86CF-CE0C875F6CC0}"/>
              </a:ext>
            </a:extLst>
          </p:cNvPr>
          <p:cNvSpPr/>
          <p:nvPr/>
        </p:nvSpPr>
        <p:spPr>
          <a:xfrm>
            <a:off x="549000" y="5018488"/>
            <a:ext cx="5760000" cy="1152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err="1"/>
              <a:t>Koganeyu</a:t>
            </a:r>
            <a:r>
              <a:rPr kumimoji="1" lang="en-US" altLang="ja-JP" sz="1200" dirty="0"/>
              <a:t> Onsen is a famous hot spring in Sapporo that relieves fatigue after three days of work. The hot spring, which is said to have gushed out from under a Katsura tree that is now estimated to be 700 years old, has long been loved by local residents as a cure for illness.</a:t>
            </a:r>
          </a:p>
        </p:txBody>
      </p:sp>
      <p:sp>
        <p:nvSpPr>
          <p:cNvPr id="3" name="正方形/長方形 2">
            <a:extLst>
              <a:ext uri="{FF2B5EF4-FFF2-40B4-BE49-F238E27FC236}">
                <a16:creationId xmlns:a16="http://schemas.microsoft.com/office/drawing/2014/main" id="{8D20B6B3-5093-4B10-B4E1-3995F977678A}"/>
              </a:ext>
            </a:extLst>
          </p:cNvPr>
          <p:cNvSpPr/>
          <p:nvPr/>
        </p:nvSpPr>
        <p:spPr>
          <a:xfrm>
            <a:off x="961900" y="1263820"/>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solidFill>
                  <a:schemeClr val="accent6">
                    <a:lumMod val="75000"/>
                  </a:schemeClr>
                </a:solidFill>
              </a:rPr>
              <a:t>Breakfast</a:t>
            </a:r>
            <a:endParaRPr kumimoji="1" lang="ja-JP" altLang="en-US" sz="1400" b="1" dirty="0">
              <a:solidFill>
                <a:schemeClr val="accent6">
                  <a:lumMod val="75000"/>
                </a:schemeClr>
              </a:solidFill>
            </a:endParaRPr>
          </a:p>
        </p:txBody>
      </p:sp>
      <p:sp>
        <p:nvSpPr>
          <p:cNvPr id="5" name="正方形/長方形 4">
            <a:extLst>
              <a:ext uri="{FF2B5EF4-FFF2-40B4-BE49-F238E27FC236}">
                <a16:creationId xmlns:a16="http://schemas.microsoft.com/office/drawing/2014/main" id="{63A70572-3BBC-4BD1-9B6B-F227915FE689}"/>
              </a:ext>
            </a:extLst>
          </p:cNvPr>
          <p:cNvSpPr/>
          <p:nvPr/>
        </p:nvSpPr>
        <p:spPr>
          <a:xfrm>
            <a:off x="961900" y="1611178"/>
            <a:ext cx="5400000" cy="720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We will have deli at the campground.</a:t>
            </a:r>
          </a:p>
        </p:txBody>
      </p:sp>
      <p:sp>
        <p:nvSpPr>
          <p:cNvPr id="7" name="正方形/長方形 6">
            <a:extLst>
              <a:ext uri="{FF2B5EF4-FFF2-40B4-BE49-F238E27FC236}">
                <a16:creationId xmlns:a16="http://schemas.microsoft.com/office/drawing/2014/main" id="{9DF4D7C3-1E7C-4928-B632-F4593158D3D4}"/>
              </a:ext>
            </a:extLst>
          </p:cNvPr>
          <p:cNvSpPr/>
          <p:nvPr/>
        </p:nvSpPr>
        <p:spPr>
          <a:xfrm>
            <a:off x="961900" y="3701114"/>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solidFill>
                  <a:schemeClr val="accent6">
                    <a:lumMod val="75000"/>
                  </a:schemeClr>
                </a:solidFill>
              </a:rPr>
              <a:t>Lunch</a:t>
            </a:r>
            <a:endParaRPr kumimoji="1" lang="ja-JP" altLang="en-US" sz="1400" b="1" dirty="0">
              <a:solidFill>
                <a:schemeClr val="accent6">
                  <a:lumMod val="75000"/>
                </a:schemeClr>
              </a:solidFill>
            </a:endParaRPr>
          </a:p>
        </p:txBody>
      </p:sp>
      <p:sp>
        <p:nvSpPr>
          <p:cNvPr id="9" name="正方形/長方形 8">
            <a:extLst>
              <a:ext uri="{FF2B5EF4-FFF2-40B4-BE49-F238E27FC236}">
                <a16:creationId xmlns:a16="http://schemas.microsoft.com/office/drawing/2014/main" id="{83ED0A3B-49E3-4FD1-BCF0-EAEC618B29DA}"/>
              </a:ext>
            </a:extLst>
          </p:cNvPr>
          <p:cNvSpPr/>
          <p:nvPr/>
        </p:nvSpPr>
        <p:spPr>
          <a:xfrm>
            <a:off x="961900" y="4048472"/>
            <a:ext cx="5400000" cy="720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We will have excellent bread at </a:t>
            </a:r>
            <a:r>
              <a:rPr kumimoji="1" lang="en-US" altLang="ja-JP" sz="1200" dirty="0" err="1"/>
              <a:t>Ayungu</a:t>
            </a:r>
            <a:r>
              <a:rPr kumimoji="1" lang="en-US" altLang="ja-JP" sz="1200" dirty="0"/>
              <a:t>, a cafe and stone oven bread store.</a:t>
            </a:r>
          </a:p>
        </p:txBody>
      </p:sp>
      <p:sp>
        <p:nvSpPr>
          <p:cNvPr id="6" name="正方形/長方形 5">
            <a:extLst>
              <a:ext uri="{FF2B5EF4-FFF2-40B4-BE49-F238E27FC236}">
                <a16:creationId xmlns:a16="http://schemas.microsoft.com/office/drawing/2014/main" id="{067ADD81-E9EF-4E9E-B2FC-0FDDB9872D54}"/>
              </a:ext>
            </a:extLst>
          </p:cNvPr>
          <p:cNvSpPr/>
          <p:nvPr/>
        </p:nvSpPr>
        <p:spPr>
          <a:xfrm>
            <a:off x="548999" y="6362349"/>
            <a:ext cx="1440002"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Activity: </a:t>
            </a:r>
            <a:endParaRPr kumimoji="1" lang="ja-JP" altLang="en-US" sz="1400" b="1" dirty="0"/>
          </a:p>
        </p:txBody>
      </p:sp>
      <p:sp>
        <p:nvSpPr>
          <p:cNvPr id="8" name="正方形/長方形 7">
            <a:extLst>
              <a:ext uri="{FF2B5EF4-FFF2-40B4-BE49-F238E27FC236}">
                <a16:creationId xmlns:a16="http://schemas.microsoft.com/office/drawing/2014/main" id="{BF4FFDE4-9318-475B-BAF6-87C2614BFB9C}"/>
              </a:ext>
            </a:extLst>
          </p:cNvPr>
          <p:cNvSpPr/>
          <p:nvPr/>
        </p:nvSpPr>
        <p:spPr>
          <a:xfrm>
            <a:off x="1989000" y="6362349"/>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a:t>Hiking and Camping</a:t>
            </a:r>
            <a:endParaRPr kumimoji="1" lang="ja-JP" altLang="en-US" sz="1200" dirty="0"/>
          </a:p>
        </p:txBody>
      </p:sp>
      <p:sp>
        <p:nvSpPr>
          <p:cNvPr id="10" name="正方形/長方形 9">
            <a:extLst>
              <a:ext uri="{FF2B5EF4-FFF2-40B4-BE49-F238E27FC236}">
                <a16:creationId xmlns:a16="http://schemas.microsoft.com/office/drawing/2014/main" id="{8D41D470-FA9B-49C2-A51B-3F151D4549FD}"/>
              </a:ext>
            </a:extLst>
          </p:cNvPr>
          <p:cNvSpPr/>
          <p:nvPr/>
        </p:nvSpPr>
        <p:spPr>
          <a:xfrm>
            <a:off x="1989000" y="6686349"/>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a:t>3</a:t>
            </a:r>
            <a:endParaRPr kumimoji="1" lang="ja-JP" altLang="en-US" sz="1200" dirty="0"/>
          </a:p>
        </p:txBody>
      </p:sp>
      <p:sp>
        <p:nvSpPr>
          <p:cNvPr id="12" name="正方形/長方形 11">
            <a:extLst>
              <a:ext uri="{FF2B5EF4-FFF2-40B4-BE49-F238E27FC236}">
                <a16:creationId xmlns:a16="http://schemas.microsoft.com/office/drawing/2014/main" id="{09049838-921B-4117-8EB4-6993CCA1E0F3}"/>
              </a:ext>
            </a:extLst>
          </p:cNvPr>
          <p:cNvSpPr/>
          <p:nvPr/>
        </p:nvSpPr>
        <p:spPr>
          <a:xfrm>
            <a:off x="543373" y="6686349"/>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Difficulty: </a:t>
            </a:r>
            <a:endParaRPr kumimoji="1" lang="ja-JP" altLang="en-US" sz="1400" b="1" dirty="0"/>
          </a:p>
        </p:txBody>
      </p:sp>
      <p:sp>
        <p:nvSpPr>
          <p:cNvPr id="17" name="テキスト ボックス 16">
            <a:extLst>
              <a:ext uri="{FF2B5EF4-FFF2-40B4-BE49-F238E27FC236}">
                <a16:creationId xmlns:a16="http://schemas.microsoft.com/office/drawing/2014/main" id="{21EC4FF7-22E0-4B24-B8F7-044A52AF1C0B}"/>
              </a:ext>
            </a:extLst>
          </p:cNvPr>
          <p:cNvSpPr txBox="1"/>
          <p:nvPr/>
        </p:nvSpPr>
        <p:spPr>
          <a:xfrm>
            <a:off x="369000" y="371475"/>
            <a:ext cx="6120000" cy="261610"/>
          </a:xfrm>
          <a:prstGeom prst="rect">
            <a:avLst/>
          </a:prstGeom>
          <a:noFill/>
        </p:spPr>
        <p:txBody>
          <a:bodyPr wrap="square" rtlCol="0">
            <a:spAutoFit/>
          </a:bodyPr>
          <a:lstStyle/>
          <a:p>
            <a:pPr algn="ctr"/>
            <a:r>
              <a:rPr kumimoji="1" lang="en-US" altLang="ja-JP" sz="1100" dirty="0"/>
              <a:t>Local Sake Crawl by Hiking and Camping In Sapporo</a:t>
            </a:r>
          </a:p>
        </p:txBody>
      </p:sp>
      <p:pic>
        <p:nvPicPr>
          <p:cNvPr id="14" name="図 13" descr="グラフィカル ユーザー インターフェイス, アプリケーション, マップ&#10;&#10;自動的に生成された説明">
            <a:extLst>
              <a:ext uri="{FF2B5EF4-FFF2-40B4-BE49-F238E27FC236}">
                <a16:creationId xmlns:a16="http://schemas.microsoft.com/office/drawing/2014/main" id="{F066BE19-D007-0E41-9175-559A57C4DADA}"/>
              </a:ext>
            </a:extLst>
          </p:cNvPr>
          <p:cNvPicPr>
            <a:picLocks noChangeAspect="1"/>
          </p:cNvPicPr>
          <p:nvPr/>
        </p:nvPicPr>
        <p:blipFill rotWithShape="1">
          <a:blip r:embed="rId2">
            <a:extLst>
              <a:ext uri="{28A0092B-C50C-407E-A947-70E740481C1C}">
                <a14:useLocalDpi xmlns:a14="http://schemas.microsoft.com/office/drawing/2010/main" val="0"/>
              </a:ext>
            </a:extLst>
          </a:blip>
          <a:srcRect t="74922" b="7217"/>
          <a:stretch/>
        </p:blipFill>
        <p:spPr>
          <a:xfrm>
            <a:off x="432550" y="7255889"/>
            <a:ext cx="5992900" cy="1082774"/>
          </a:xfrm>
          <a:prstGeom prst="rect">
            <a:avLst/>
          </a:prstGeom>
        </p:spPr>
      </p:pic>
    </p:spTree>
    <p:extLst>
      <p:ext uri="{BB962C8B-B14F-4D97-AF65-F5344CB8AC3E}">
        <p14:creationId xmlns:p14="http://schemas.microsoft.com/office/powerpoint/2010/main" val="166250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正方形/長方形 5">
            <a:extLst>
              <a:ext uri="{FF2B5EF4-FFF2-40B4-BE49-F238E27FC236}">
                <a16:creationId xmlns:a16="http://schemas.microsoft.com/office/drawing/2014/main" id="{ECDD7779-4B02-4BC0-8335-4B50E96E66A6}"/>
              </a:ext>
            </a:extLst>
          </p:cNvPr>
          <p:cNvSpPr/>
          <p:nvPr/>
        </p:nvSpPr>
        <p:spPr>
          <a:xfrm>
            <a:off x="549000" y="892965"/>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Accommodations : </a:t>
            </a:r>
            <a:endParaRPr kumimoji="1" lang="ja-JP" altLang="en-US" sz="1400" b="1" dirty="0"/>
          </a:p>
        </p:txBody>
      </p:sp>
      <p:sp>
        <p:nvSpPr>
          <p:cNvPr id="7" name="正方形/長方形 6">
            <a:extLst>
              <a:ext uri="{FF2B5EF4-FFF2-40B4-BE49-F238E27FC236}">
                <a16:creationId xmlns:a16="http://schemas.microsoft.com/office/drawing/2014/main" id="{4ECB508C-6FFA-4A33-B2ED-7547D4661412}"/>
              </a:ext>
            </a:extLst>
          </p:cNvPr>
          <p:cNvSpPr/>
          <p:nvPr/>
        </p:nvSpPr>
        <p:spPr>
          <a:xfrm>
            <a:off x="548999" y="1155202"/>
            <a:ext cx="5760000" cy="720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kumimoji="1" lang="en-US" altLang="ja-JP" sz="1200" dirty="0"/>
              <a:t>DAY1: </a:t>
            </a:r>
            <a:r>
              <a:rPr kumimoji="1" lang="en-US" altLang="ja-JP" sz="1200" dirty="0" err="1"/>
              <a:t>Benizakura</a:t>
            </a:r>
            <a:r>
              <a:rPr kumimoji="1" lang="en-US" altLang="ja-JP" sz="1200" dirty="0"/>
              <a:t> Outdoor Garden</a:t>
            </a:r>
            <a:r>
              <a:rPr kumimoji="1" lang="ja-JP" altLang="en-US" sz="1200"/>
              <a:t>（</a:t>
            </a:r>
            <a:r>
              <a:rPr kumimoji="1" lang="en-US" altLang="ja-JP" sz="1200" dirty="0"/>
              <a:t>Camping</a:t>
            </a:r>
            <a:r>
              <a:rPr kumimoji="1" lang="ja-JP" altLang="en-US" sz="1200"/>
              <a:t>）</a:t>
            </a:r>
            <a:endParaRPr kumimoji="1" lang="en-US" altLang="ja-JP" sz="1200" dirty="0"/>
          </a:p>
          <a:p>
            <a:r>
              <a:rPr kumimoji="1" lang="en-US" altLang="ja-JP" sz="1200" dirty="0"/>
              <a:t>DAY2</a:t>
            </a:r>
            <a:r>
              <a:rPr kumimoji="1" lang="ja-JP" altLang="en-US" sz="1200" b="1"/>
              <a:t> </a:t>
            </a:r>
            <a:r>
              <a:rPr kumimoji="1" lang="en-US" altLang="ja-JP" sz="1200" dirty="0"/>
              <a:t>: </a:t>
            </a:r>
            <a:r>
              <a:rPr kumimoji="1" lang="en-US" altLang="ja-JP" sz="1200" dirty="0" err="1"/>
              <a:t>Hakkenzan</a:t>
            </a:r>
            <a:r>
              <a:rPr kumimoji="1" lang="en-US" altLang="ja-JP" sz="1200" dirty="0"/>
              <a:t> Winery Bonfire Campsite</a:t>
            </a:r>
            <a:r>
              <a:rPr kumimoji="1" lang="ja-JP" altLang="en-US" sz="1200"/>
              <a:t>（</a:t>
            </a:r>
            <a:r>
              <a:rPr kumimoji="1" lang="en-US" altLang="ja-JP" sz="1200" dirty="0"/>
              <a:t>Camping</a:t>
            </a:r>
            <a:r>
              <a:rPr kumimoji="1" lang="ja-JP" altLang="en-US" sz="1200"/>
              <a:t>）</a:t>
            </a:r>
          </a:p>
        </p:txBody>
      </p:sp>
      <p:sp>
        <p:nvSpPr>
          <p:cNvPr id="11" name="正方形/長方形 10">
            <a:extLst>
              <a:ext uri="{FF2B5EF4-FFF2-40B4-BE49-F238E27FC236}">
                <a16:creationId xmlns:a16="http://schemas.microsoft.com/office/drawing/2014/main" id="{BD48476F-3C8C-4C82-8747-77C98A41BDC4}"/>
              </a:ext>
            </a:extLst>
          </p:cNvPr>
          <p:cNvSpPr/>
          <p:nvPr/>
        </p:nvSpPr>
        <p:spPr>
          <a:xfrm>
            <a:off x="549000" y="2089256"/>
            <a:ext cx="576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What’s included</a:t>
            </a:r>
            <a:endParaRPr kumimoji="1" lang="ja-JP" altLang="en-US" sz="2400" dirty="0"/>
          </a:p>
        </p:txBody>
      </p:sp>
      <p:sp>
        <p:nvSpPr>
          <p:cNvPr id="12" name="正方形/長方形 11">
            <a:extLst>
              <a:ext uri="{FF2B5EF4-FFF2-40B4-BE49-F238E27FC236}">
                <a16:creationId xmlns:a16="http://schemas.microsoft.com/office/drawing/2014/main" id="{DA37A50F-3AAC-43DA-9D01-E970E6F48AC4}"/>
              </a:ext>
            </a:extLst>
          </p:cNvPr>
          <p:cNvSpPr/>
          <p:nvPr/>
        </p:nvSpPr>
        <p:spPr>
          <a:xfrm>
            <a:off x="549000" y="2455453"/>
            <a:ext cx="5760000" cy="151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171450" indent="-171450">
              <a:lnSpc>
                <a:spcPct val="150000"/>
              </a:lnSpc>
              <a:buFont typeface="Arial" panose="020B0604020202020204" pitchFamily="34" charset="0"/>
              <a:buChar char="•"/>
            </a:pPr>
            <a:r>
              <a:rPr kumimoji="1" lang="en-US" altLang="ja-JP" sz="1200" dirty="0"/>
              <a:t>2 nights nights camping at the campground</a:t>
            </a:r>
          </a:p>
          <a:p>
            <a:pPr marL="171450" indent="-171450">
              <a:lnSpc>
                <a:spcPct val="150000"/>
              </a:lnSpc>
              <a:buFont typeface="Arial" panose="020B0604020202020204" pitchFamily="34" charset="0"/>
              <a:buChar char="•"/>
            </a:pPr>
            <a:r>
              <a:rPr kumimoji="1" lang="en-US" altLang="ja-JP" sz="1200" dirty="0"/>
              <a:t>2 breakfasts, 3 lunches, 2 dinners</a:t>
            </a:r>
          </a:p>
          <a:p>
            <a:pPr marL="171450" indent="-171450">
              <a:lnSpc>
                <a:spcPct val="150000"/>
              </a:lnSpc>
              <a:buFont typeface="Arial" panose="020B0604020202020204" pitchFamily="34" charset="0"/>
              <a:buChar char="•"/>
            </a:pPr>
            <a:r>
              <a:rPr kumimoji="1" lang="en-US" altLang="ja-JP" sz="1200" dirty="0"/>
              <a:t>1 glass of craft beer, sake tasting, craft gin tasting, 1 bottle of wine</a:t>
            </a:r>
          </a:p>
          <a:p>
            <a:pPr marL="171450" indent="-171450">
              <a:lnSpc>
                <a:spcPct val="150000"/>
              </a:lnSpc>
              <a:buFont typeface="Arial" panose="020B0604020202020204" pitchFamily="34" charset="0"/>
              <a:buChar char="•"/>
            </a:pPr>
            <a:r>
              <a:rPr kumimoji="1" lang="en-US" altLang="ja-JP" sz="1200" dirty="0"/>
              <a:t>Entrance fees to facilities listed in the itinerary</a:t>
            </a:r>
          </a:p>
          <a:p>
            <a:pPr marL="171450" indent="-171450">
              <a:lnSpc>
                <a:spcPct val="150000"/>
              </a:lnSpc>
              <a:buFont typeface="Arial" panose="020B0604020202020204" pitchFamily="34" charset="0"/>
              <a:buChar char="•"/>
            </a:pPr>
            <a:r>
              <a:rPr kumimoji="1" lang="en-US" altLang="ja-JP" sz="1200" dirty="0"/>
              <a:t>Snacks and refreshments</a:t>
            </a:r>
          </a:p>
          <a:p>
            <a:pPr marL="171450" indent="-171450">
              <a:lnSpc>
                <a:spcPct val="150000"/>
              </a:lnSpc>
              <a:buFont typeface="Arial" panose="020B0604020202020204" pitchFamily="34" charset="0"/>
              <a:buChar char="•"/>
            </a:pPr>
            <a:r>
              <a:rPr kumimoji="1" lang="en-US" altLang="ja-JP" sz="1200" dirty="0"/>
              <a:t>English speaking Japanese guide(s)</a:t>
            </a:r>
          </a:p>
        </p:txBody>
      </p:sp>
      <p:sp>
        <p:nvSpPr>
          <p:cNvPr id="13" name="テキスト ボックス 12">
            <a:extLst>
              <a:ext uri="{FF2B5EF4-FFF2-40B4-BE49-F238E27FC236}">
                <a16:creationId xmlns:a16="http://schemas.microsoft.com/office/drawing/2014/main" id="{06B54501-1C24-4D36-B225-1032884EC2C1}"/>
              </a:ext>
            </a:extLst>
          </p:cNvPr>
          <p:cNvSpPr txBox="1"/>
          <p:nvPr/>
        </p:nvSpPr>
        <p:spPr>
          <a:xfrm>
            <a:off x="369000" y="371475"/>
            <a:ext cx="6120000" cy="261610"/>
          </a:xfrm>
          <a:prstGeom prst="rect">
            <a:avLst/>
          </a:prstGeom>
          <a:noFill/>
        </p:spPr>
        <p:txBody>
          <a:bodyPr wrap="square" rtlCol="0">
            <a:spAutoFit/>
          </a:bodyPr>
          <a:lstStyle/>
          <a:p>
            <a:pPr algn="ctr"/>
            <a:r>
              <a:rPr kumimoji="1" lang="en-US" altLang="ja-JP" sz="1100" dirty="0"/>
              <a:t>Local Sake Crawl by Hiking and Camping In Sapporo</a:t>
            </a:r>
          </a:p>
        </p:txBody>
      </p:sp>
      <p:sp>
        <p:nvSpPr>
          <p:cNvPr id="17" name="テキスト ボックス 16">
            <a:extLst>
              <a:ext uri="{FF2B5EF4-FFF2-40B4-BE49-F238E27FC236}">
                <a16:creationId xmlns:a16="http://schemas.microsoft.com/office/drawing/2014/main" id="{23404DB7-C59A-4F71-81D2-FB43B9F61598}"/>
              </a:ext>
            </a:extLst>
          </p:cNvPr>
          <p:cNvSpPr txBox="1"/>
          <p:nvPr/>
        </p:nvSpPr>
        <p:spPr>
          <a:xfrm>
            <a:off x="7472363" y="4909957"/>
            <a:ext cx="2520000" cy="720000"/>
          </a:xfrm>
          <a:prstGeom prst="accentCallout1">
            <a:avLst>
              <a:gd name="adj1" fmla="val 18750"/>
              <a:gd name="adj2" fmla="val -8333"/>
              <a:gd name="adj3" fmla="val 19128"/>
              <a:gd name="adj4" fmla="val -21240"/>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宿泊先の情報</a:t>
            </a:r>
            <a:endParaRPr kumimoji="1" lang="en-US" altLang="ja-JP" sz="1200" dirty="0">
              <a:solidFill>
                <a:schemeClr val="accent2">
                  <a:lumMod val="75000"/>
                </a:schemeClr>
              </a:solidFill>
            </a:endParaRPr>
          </a:p>
          <a:p>
            <a:r>
              <a:rPr lang="ja-JP" altLang="ja-JP" sz="1000" dirty="0">
                <a:solidFill>
                  <a:schemeClr val="tx1"/>
                </a:solidFill>
              </a:rPr>
              <a:t>宿泊の種別（ホテル、キャンプ、山小屋など）（分かれば名称も入れる）</a:t>
            </a:r>
            <a:endParaRPr lang="en-US" altLang="ja-JP" sz="1000" dirty="0">
              <a:solidFill>
                <a:schemeClr val="tx1"/>
              </a:solidFill>
            </a:endParaRPr>
          </a:p>
          <a:p>
            <a:r>
              <a:rPr kumimoji="1" lang="ja-JP" altLang="en-US" sz="1000" dirty="0">
                <a:solidFill>
                  <a:schemeClr val="tx1"/>
                </a:solidFill>
              </a:rPr>
              <a:t>部屋タイプ、バス・トイレなど</a:t>
            </a:r>
          </a:p>
        </p:txBody>
      </p:sp>
      <p:sp>
        <p:nvSpPr>
          <p:cNvPr id="18" name="テキスト ボックス 17">
            <a:extLst>
              <a:ext uri="{FF2B5EF4-FFF2-40B4-BE49-F238E27FC236}">
                <a16:creationId xmlns:a16="http://schemas.microsoft.com/office/drawing/2014/main" id="{FC7D5C10-C093-4805-97E5-BC4D7BCE2DE5}"/>
              </a:ext>
            </a:extLst>
          </p:cNvPr>
          <p:cNvSpPr txBox="1"/>
          <p:nvPr/>
        </p:nvSpPr>
        <p:spPr>
          <a:xfrm>
            <a:off x="7472363" y="7143658"/>
            <a:ext cx="2520000" cy="252000"/>
          </a:xfrm>
          <a:prstGeom prst="accentCallout1">
            <a:avLst>
              <a:gd name="adj1" fmla="val 18750"/>
              <a:gd name="adj2" fmla="val -8333"/>
              <a:gd name="adj3" fmla="val 23285"/>
              <a:gd name="adj4" fmla="val -20232"/>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ツアー代金に含まれるもの</a:t>
            </a:r>
          </a:p>
        </p:txBody>
      </p:sp>
      <p:sp>
        <p:nvSpPr>
          <p:cNvPr id="4" name="正方形/長方形 3">
            <a:extLst>
              <a:ext uri="{FF2B5EF4-FFF2-40B4-BE49-F238E27FC236}">
                <a16:creationId xmlns:a16="http://schemas.microsoft.com/office/drawing/2014/main" id="{35166EDF-CF5B-81D6-4055-0EC89E639598}"/>
              </a:ext>
            </a:extLst>
          </p:cNvPr>
          <p:cNvSpPr/>
          <p:nvPr/>
        </p:nvSpPr>
        <p:spPr>
          <a:xfrm>
            <a:off x="548999" y="4467451"/>
            <a:ext cx="576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n-US" altLang="ja-JP" sz="1400" b="1" dirty="0">
                <a:effectLst/>
                <a:latin typeface="Calibri" panose="020F0502020204030204" pitchFamily="34" charset="0"/>
              </a:rPr>
              <a:t>Not included :</a:t>
            </a:r>
          </a:p>
        </p:txBody>
      </p:sp>
      <p:sp>
        <p:nvSpPr>
          <p:cNvPr id="10" name="正方形/長方形 9">
            <a:extLst>
              <a:ext uri="{FF2B5EF4-FFF2-40B4-BE49-F238E27FC236}">
                <a16:creationId xmlns:a16="http://schemas.microsoft.com/office/drawing/2014/main" id="{6BB3D746-64BC-7040-3998-E8989DD5226F}"/>
              </a:ext>
            </a:extLst>
          </p:cNvPr>
          <p:cNvSpPr/>
          <p:nvPr/>
        </p:nvSpPr>
        <p:spPr>
          <a:xfrm>
            <a:off x="548999" y="4833648"/>
            <a:ext cx="5760000" cy="151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171450" indent="-171450">
              <a:lnSpc>
                <a:spcPct val="150000"/>
              </a:lnSpc>
              <a:buFont typeface="Arial" panose="020B0604020202020204" pitchFamily="34" charset="0"/>
              <a:buChar char="•"/>
            </a:pPr>
            <a:r>
              <a:rPr kumimoji="1" lang="en-US" altLang="ja-JP" sz="1200" dirty="0"/>
              <a:t>Airfares</a:t>
            </a:r>
          </a:p>
          <a:p>
            <a:pPr marL="171450" indent="-171450">
              <a:lnSpc>
                <a:spcPct val="150000"/>
              </a:lnSpc>
              <a:buFont typeface="Arial" panose="020B0604020202020204" pitchFamily="34" charset="0"/>
              <a:buChar char="•"/>
            </a:pPr>
            <a:r>
              <a:rPr kumimoji="1" lang="en-US" altLang="ja-JP" sz="1200" dirty="0"/>
              <a:t>Personal expenses</a:t>
            </a:r>
          </a:p>
          <a:p>
            <a:pPr marL="171450" indent="-171450">
              <a:lnSpc>
                <a:spcPct val="150000"/>
              </a:lnSpc>
              <a:buFont typeface="Arial" panose="020B0604020202020204" pitchFamily="34" charset="0"/>
              <a:buChar char="•"/>
            </a:pPr>
            <a:r>
              <a:rPr kumimoji="1" lang="en-US" altLang="ja-JP" sz="1200" dirty="0"/>
              <a:t>Additional a</a:t>
            </a:r>
            <a:r>
              <a:rPr lang="en-US" altLang="ja-JP" sz="1200" dirty="0">
                <a:effectLst/>
                <a:latin typeface="Calibri" panose="020F0502020204030204" pitchFamily="34" charset="0"/>
              </a:rPr>
              <a:t>lcoholic drinks with included meals</a:t>
            </a:r>
          </a:p>
          <a:p>
            <a:pPr marL="171450" indent="-171450">
              <a:lnSpc>
                <a:spcPct val="150000"/>
              </a:lnSpc>
              <a:buFont typeface="Arial" panose="020B0604020202020204" pitchFamily="34" charset="0"/>
              <a:buChar char="•"/>
            </a:pPr>
            <a:endParaRPr kumimoji="1" lang="en-US" altLang="ja-JP" sz="1200" dirty="0"/>
          </a:p>
        </p:txBody>
      </p:sp>
    </p:spTree>
    <p:extLst>
      <p:ext uri="{BB962C8B-B14F-4D97-AF65-F5344CB8AC3E}">
        <p14:creationId xmlns:p14="http://schemas.microsoft.com/office/powerpoint/2010/main" val="588766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正方形/長方形 5">
            <a:extLst>
              <a:ext uri="{FF2B5EF4-FFF2-40B4-BE49-F238E27FC236}">
                <a16:creationId xmlns:a16="http://schemas.microsoft.com/office/drawing/2014/main" id="{CEFFD673-F244-40C2-844D-516F6550AF6C}"/>
              </a:ext>
            </a:extLst>
          </p:cNvPr>
          <p:cNvSpPr/>
          <p:nvPr/>
        </p:nvSpPr>
        <p:spPr>
          <a:xfrm>
            <a:off x="549000" y="791393"/>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We provide &amp; What to bring</a:t>
            </a:r>
            <a:endParaRPr kumimoji="1" lang="ja-JP" altLang="en-US" sz="2400" dirty="0"/>
          </a:p>
        </p:txBody>
      </p:sp>
      <p:sp>
        <p:nvSpPr>
          <p:cNvPr id="7" name="正方形/長方形 6">
            <a:extLst>
              <a:ext uri="{FF2B5EF4-FFF2-40B4-BE49-F238E27FC236}">
                <a16:creationId xmlns:a16="http://schemas.microsoft.com/office/drawing/2014/main" id="{5B9E215A-C85A-4895-9F6E-6ECE8EBF0A42}"/>
              </a:ext>
            </a:extLst>
          </p:cNvPr>
          <p:cNvSpPr/>
          <p:nvPr/>
        </p:nvSpPr>
        <p:spPr>
          <a:xfrm>
            <a:off x="549000" y="1366597"/>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We provide</a:t>
            </a:r>
            <a:endParaRPr kumimoji="1" lang="ja-JP" altLang="en-US" sz="1400" b="1" dirty="0"/>
          </a:p>
        </p:txBody>
      </p:sp>
      <p:sp>
        <p:nvSpPr>
          <p:cNvPr id="9" name="正方形/長方形 8">
            <a:extLst>
              <a:ext uri="{FF2B5EF4-FFF2-40B4-BE49-F238E27FC236}">
                <a16:creationId xmlns:a16="http://schemas.microsoft.com/office/drawing/2014/main" id="{AE243CD9-0137-4C16-BC0E-6B0F0654B8AA}"/>
              </a:ext>
            </a:extLst>
          </p:cNvPr>
          <p:cNvSpPr/>
          <p:nvPr/>
        </p:nvSpPr>
        <p:spPr>
          <a:xfrm>
            <a:off x="549000" y="2701231"/>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What to bring</a:t>
            </a:r>
            <a:endParaRPr kumimoji="1" lang="ja-JP" altLang="en-US" sz="1400" b="1" dirty="0"/>
          </a:p>
        </p:txBody>
      </p:sp>
      <p:sp>
        <p:nvSpPr>
          <p:cNvPr id="10" name="正方形/長方形 9">
            <a:extLst>
              <a:ext uri="{FF2B5EF4-FFF2-40B4-BE49-F238E27FC236}">
                <a16:creationId xmlns:a16="http://schemas.microsoft.com/office/drawing/2014/main" id="{0399712A-4BCB-4B00-903A-6DC23223527A}"/>
              </a:ext>
            </a:extLst>
          </p:cNvPr>
          <p:cNvSpPr/>
          <p:nvPr/>
        </p:nvSpPr>
        <p:spPr>
          <a:xfrm>
            <a:off x="549000" y="2948170"/>
            <a:ext cx="5760000" cy="936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Essentials</a:t>
            </a:r>
          </a:p>
          <a:p>
            <a:pPr>
              <a:lnSpc>
                <a:spcPts val="1800"/>
              </a:lnSpc>
            </a:pPr>
            <a:r>
              <a:rPr kumimoji="1" lang="en-US" altLang="ja-JP" sz="1200" dirty="0"/>
              <a:t>•Waterproof jacket and pants</a:t>
            </a:r>
          </a:p>
          <a:p>
            <a:pPr>
              <a:lnSpc>
                <a:spcPts val="1800"/>
              </a:lnSpc>
            </a:pPr>
            <a:r>
              <a:rPr kumimoji="1" lang="en-US" altLang="ja-JP" sz="1200" dirty="0"/>
              <a:t>•Hiking boots</a:t>
            </a:r>
          </a:p>
          <a:p>
            <a:pPr>
              <a:lnSpc>
                <a:spcPts val="1800"/>
              </a:lnSpc>
            </a:pPr>
            <a:r>
              <a:rPr kumimoji="1" lang="en-US" altLang="ja-JP" sz="1200" dirty="0"/>
              <a:t>•Fleece or down jacket (even in summer the temperature can drop below 10</a:t>
            </a:r>
          </a:p>
          <a:p>
            <a:pPr>
              <a:lnSpc>
                <a:spcPts val="1800"/>
              </a:lnSpc>
            </a:pPr>
            <a:r>
              <a:rPr kumimoji="1" lang="en-US" altLang="ja-JP" sz="1200" dirty="0"/>
              <a:t>•Thermal layers top &amp; bottom</a:t>
            </a:r>
          </a:p>
          <a:p>
            <a:pPr>
              <a:lnSpc>
                <a:spcPts val="1800"/>
              </a:lnSpc>
            </a:pPr>
            <a:r>
              <a:rPr kumimoji="1" lang="en-US" altLang="ja-JP" sz="1200" dirty="0"/>
              <a:t>•Base layers top &amp; bottom</a:t>
            </a:r>
          </a:p>
          <a:p>
            <a:pPr>
              <a:lnSpc>
                <a:spcPts val="1800"/>
              </a:lnSpc>
            </a:pPr>
            <a:r>
              <a:rPr kumimoji="1" lang="en-US" altLang="ja-JP" sz="1200" dirty="0"/>
              <a:t>•Spare pairs of socks</a:t>
            </a:r>
          </a:p>
          <a:p>
            <a:pPr>
              <a:lnSpc>
                <a:spcPts val="1800"/>
              </a:lnSpc>
            </a:pPr>
            <a:r>
              <a:rPr kumimoji="1" lang="en-US" altLang="ja-JP" sz="1200" dirty="0"/>
              <a:t>•Gloves, beanie, and other items to keep you warm</a:t>
            </a:r>
          </a:p>
          <a:p>
            <a:pPr>
              <a:lnSpc>
                <a:spcPts val="1800"/>
              </a:lnSpc>
            </a:pPr>
            <a:r>
              <a:rPr kumimoji="1" lang="en-US" altLang="ja-JP" sz="1200" dirty="0"/>
              <a:t>•Sun hat, sunscreen, and sunglasses</a:t>
            </a:r>
          </a:p>
          <a:p>
            <a:pPr>
              <a:lnSpc>
                <a:spcPts val="1800"/>
              </a:lnSpc>
            </a:pPr>
            <a:r>
              <a:rPr kumimoji="1" lang="en-US" altLang="ja-JP" sz="1200" dirty="0"/>
              <a:t>•Water bottle or hydration system of more than 2L</a:t>
            </a:r>
          </a:p>
          <a:p>
            <a:pPr>
              <a:lnSpc>
                <a:spcPts val="1800"/>
              </a:lnSpc>
            </a:pPr>
            <a:r>
              <a:rPr kumimoji="1" lang="en-US" altLang="ja-JP" sz="1200" dirty="0"/>
              <a:t>•Head torch</a:t>
            </a:r>
          </a:p>
          <a:p>
            <a:pPr>
              <a:lnSpc>
                <a:spcPts val="1800"/>
              </a:lnSpc>
            </a:pPr>
            <a:r>
              <a:rPr kumimoji="1" lang="en-US" altLang="ja-JP" sz="1200" dirty="0"/>
              <a:t>•Quick dry hand towel</a:t>
            </a:r>
          </a:p>
          <a:p>
            <a:pPr>
              <a:lnSpc>
                <a:spcPts val="1800"/>
              </a:lnSpc>
            </a:pPr>
            <a:r>
              <a:rPr kumimoji="1" lang="en-US" altLang="ja-JP" sz="1200" dirty="0"/>
              <a:t>•Personal medications</a:t>
            </a:r>
          </a:p>
          <a:p>
            <a:pPr>
              <a:lnSpc>
                <a:spcPts val="1800"/>
              </a:lnSpc>
            </a:pPr>
            <a:r>
              <a:rPr kumimoji="1" lang="en-US" altLang="ja-JP" sz="1200" dirty="0"/>
              <a:t>•Backpack with enough capacity to carry all the above</a:t>
            </a:r>
          </a:p>
          <a:p>
            <a:pPr>
              <a:lnSpc>
                <a:spcPts val="1800"/>
              </a:lnSpc>
            </a:pPr>
            <a:r>
              <a:rPr kumimoji="1" lang="en-US" altLang="ja-JP" sz="1200" dirty="0"/>
              <a:t>•Rain cover for backpack</a:t>
            </a:r>
          </a:p>
          <a:p>
            <a:pPr>
              <a:lnSpc>
                <a:spcPts val="1800"/>
              </a:lnSpc>
            </a:pPr>
            <a:r>
              <a:rPr kumimoji="1" lang="en-US" altLang="ja-JP" sz="1200" dirty="0"/>
              <a:t>•Travel insurance</a:t>
            </a:r>
          </a:p>
          <a:p>
            <a:pPr>
              <a:lnSpc>
                <a:spcPts val="1800"/>
              </a:lnSpc>
            </a:pPr>
            <a:r>
              <a:rPr kumimoji="1" lang="en-US" altLang="ja-JP" sz="1200" dirty="0"/>
              <a:t>•Passport</a:t>
            </a:r>
          </a:p>
          <a:p>
            <a:pPr>
              <a:lnSpc>
                <a:spcPts val="1800"/>
              </a:lnSpc>
            </a:pPr>
            <a:r>
              <a:rPr kumimoji="1" lang="en-US" altLang="ja-JP" sz="1200" dirty="0"/>
              <a:t>•Cash in Japanese yen</a:t>
            </a:r>
          </a:p>
          <a:p>
            <a:pPr>
              <a:lnSpc>
                <a:spcPts val="1800"/>
              </a:lnSpc>
            </a:pPr>
            <a:endParaRPr kumimoji="1" lang="en-US" altLang="ja-JP" sz="1200" dirty="0"/>
          </a:p>
          <a:p>
            <a:pPr>
              <a:lnSpc>
                <a:spcPts val="1800"/>
              </a:lnSpc>
            </a:pPr>
            <a:r>
              <a:rPr kumimoji="1" lang="en-US" altLang="ja-JP" sz="1200" dirty="0"/>
              <a:t>Recommended items</a:t>
            </a:r>
          </a:p>
          <a:p>
            <a:pPr>
              <a:lnSpc>
                <a:spcPts val="1800"/>
              </a:lnSpc>
            </a:pPr>
            <a:r>
              <a:rPr kumimoji="1" lang="en-US" altLang="ja-JP" sz="1200" dirty="0"/>
              <a:t>•Walking poles</a:t>
            </a:r>
          </a:p>
          <a:p>
            <a:pPr>
              <a:lnSpc>
                <a:spcPts val="1800"/>
              </a:lnSpc>
            </a:pPr>
            <a:r>
              <a:rPr kumimoji="1" lang="en-US" altLang="ja-JP" sz="1200" dirty="0"/>
              <a:t>•Cell phone power bank</a:t>
            </a:r>
          </a:p>
          <a:p>
            <a:pPr>
              <a:lnSpc>
                <a:spcPts val="1800"/>
              </a:lnSpc>
            </a:pPr>
            <a:r>
              <a:rPr kumimoji="1" lang="en-US" altLang="ja-JP" sz="1200" dirty="0"/>
              <a:t>•Dry bags</a:t>
            </a:r>
          </a:p>
          <a:p>
            <a:pPr>
              <a:lnSpc>
                <a:spcPts val="1800"/>
              </a:lnSpc>
            </a:pPr>
            <a:r>
              <a:rPr kumimoji="1" lang="en-US" altLang="ja-JP" sz="1200" dirty="0"/>
              <a:t>•Extra snacks which you’re used to eating while hiking</a:t>
            </a:r>
          </a:p>
          <a:p>
            <a:pPr>
              <a:lnSpc>
                <a:spcPts val="1800"/>
              </a:lnSpc>
            </a:pPr>
            <a:r>
              <a:rPr kumimoji="1" lang="en-US" altLang="ja-JP" sz="1200" dirty="0"/>
              <a:t>•Camera</a:t>
            </a:r>
          </a:p>
        </p:txBody>
      </p:sp>
      <p:sp>
        <p:nvSpPr>
          <p:cNvPr id="3" name="正方形/長方形 2">
            <a:extLst>
              <a:ext uri="{FF2B5EF4-FFF2-40B4-BE49-F238E27FC236}">
                <a16:creationId xmlns:a16="http://schemas.microsoft.com/office/drawing/2014/main" id="{682BACE3-14A0-4635-B3AE-49BD30B07256}"/>
              </a:ext>
            </a:extLst>
          </p:cNvPr>
          <p:cNvSpPr/>
          <p:nvPr/>
        </p:nvSpPr>
        <p:spPr>
          <a:xfrm>
            <a:off x="549000" y="1686002"/>
            <a:ext cx="5760000" cy="151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171450" indent="-171450">
              <a:lnSpc>
                <a:spcPct val="150000"/>
              </a:lnSpc>
              <a:buFont typeface="Arial" panose="020B0604020202020204" pitchFamily="34" charset="0"/>
              <a:buChar char="•"/>
            </a:pPr>
            <a:r>
              <a:rPr kumimoji="1" lang="en-US" altLang="ja-JP" sz="1200" dirty="0"/>
              <a:t>First aid kit</a:t>
            </a:r>
          </a:p>
          <a:p>
            <a:pPr marL="171450" indent="-171450">
              <a:lnSpc>
                <a:spcPct val="150000"/>
              </a:lnSpc>
              <a:buFont typeface="Arial" panose="020B0604020202020204" pitchFamily="34" charset="0"/>
              <a:buChar char="•"/>
            </a:pPr>
            <a:r>
              <a:rPr kumimoji="1" lang="en-US" altLang="ja-JP" sz="1200" dirty="0"/>
              <a:t>Safety equipment and maps</a:t>
            </a:r>
          </a:p>
        </p:txBody>
      </p:sp>
      <p:sp>
        <p:nvSpPr>
          <p:cNvPr id="12" name="テキスト ボックス 11">
            <a:extLst>
              <a:ext uri="{FF2B5EF4-FFF2-40B4-BE49-F238E27FC236}">
                <a16:creationId xmlns:a16="http://schemas.microsoft.com/office/drawing/2014/main" id="{30056EB0-DB69-476C-8F09-D82D81B0C9C6}"/>
              </a:ext>
            </a:extLst>
          </p:cNvPr>
          <p:cNvSpPr txBox="1"/>
          <p:nvPr/>
        </p:nvSpPr>
        <p:spPr>
          <a:xfrm>
            <a:off x="369000" y="371475"/>
            <a:ext cx="6120000" cy="261610"/>
          </a:xfrm>
          <a:prstGeom prst="rect">
            <a:avLst/>
          </a:prstGeom>
          <a:noFill/>
        </p:spPr>
        <p:txBody>
          <a:bodyPr wrap="square" rtlCol="0">
            <a:spAutoFit/>
          </a:bodyPr>
          <a:lstStyle/>
          <a:p>
            <a:pPr algn="ctr"/>
            <a:r>
              <a:rPr kumimoji="1" lang="en-US" altLang="ja-JP" sz="1100" dirty="0"/>
              <a:t>Local Sake Crawl by Hiking and Camping In Sapporo</a:t>
            </a:r>
          </a:p>
        </p:txBody>
      </p:sp>
      <p:sp>
        <p:nvSpPr>
          <p:cNvPr id="19" name="テキスト ボックス 18">
            <a:extLst>
              <a:ext uri="{FF2B5EF4-FFF2-40B4-BE49-F238E27FC236}">
                <a16:creationId xmlns:a16="http://schemas.microsoft.com/office/drawing/2014/main" id="{39E1935B-0EB5-4028-9770-BCDE875BF312}"/>
              </a:ext>
            </a:extLst>
          </p:cNvPr>
          <p:cNvSpPr txBox="1"/>
          <p:nvPr/>
        </p:nvSpPr>
        <p:spPr>
          <a:xfrm>
            <a:off x="7497900" y="1686002"/>
            <a:ext cx="2700000" cy="288000"/>
          </a:xfrm>
          <a:prstGeom prst="accentCallout1">
            <a:avLst>
              <a:gd name="adj1" fmla="val 18750"/>
              <a:gd name="adj2" fmla="val -8333"/>
              <a:gd name="adj3" fmla="val 17364"/>
              <a:gd name="adj4" fmla="val -18486"/>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ツアーオペレーターが提供するもの</a:t>
            </a:r>
            <a:endParaRPr kumimoji="1" lang="en-US" altLang="ja-JP" sz="1200" dirty="0">
              <a:solidFill>
                <a:schemeClr val="accent2">
                  <a:lumMod val="75000"/>
                </a:schemeClr>
              </a:solidFill>
            </a:endParaRPr>
          </a:p>
        </p:txBody>
      </p:sp>
      <p:sp>
        <p:nvSpPr>
          <p:cNvPr id="21" name="テキスト ボックス 20">
            <a:extLst>
              <a:ext uri="{FF2B5EF4-FFF2-40B4-BE49-F238E27FC236}">
                <a16:creationId xmlns:a16="http://schemas.microsoft.com/office/drawing/2014/main" id="{31484CA7-5E86-4965-A93A-D76CEB8CE676}"/>
              </a:ext>
            </a:extLst>
          </p:cNvPr>
          <p:cNvSpPr txBox="1"/>
          <p:nvPr/>
        </p:nvSpPr>
        <p:spPr>
          <a:xfrm>
            <a:off x="7497900" y="3691120"/>
            <a:ext cx="2700000" cy="288000"/>
          </a:xfrm>
          <a:prstGeom prst="accentCallout1">
            <a:avLst>
              <a:gd name="adj1" fmla="val 18750"/>
              <a:gd name="adj2" fmla="val -8333"/>
              <a:gd name="adj3" fmla="val 17364"/>
              <a:gd name="adj4" fmla="val -18485"/>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参加者にご用意いただくもの</a:t>
            </a:r>
            <a:endParaRPr kumimoji="1" lang="en-US" altLang="ja-JP" sz="1200" dirty="0">
              <a:solidFill>
                <a:schemeClr val="accent2">
                  <a:lumMod val="75000"/>
                </a:schemeClr>
              </a:solidFill>
            </a:endParaRPr>
          </a:p>
        </p:txBody>
      </p:sp>
    </p:spTree>
    <p:extLst>
      <p:ext uri="{BB962C8B-B14F-4D97-AF65-F5344CB8AC3E}">
        <p14:creationId xmlns:p14="http://schemas.microsoft.com/office/powerpoint/2010/main" val="286392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39" name="正方形/長方形 38">
            <a:extLst>
              <a:ext uri="{FF2B5EF4-FFF2-40B4-BE49-F238E27FC236}">
                <a16:creationId xmlns:a16="http://schemas.microsoft.com/office/drawing/2014/main" id="{B9417A39-99F1-4DCB-9BA3-80DDD1331848}"/>
              </a:ext>
            </a:extLst>
          </p:cNvPr>
          <p:cNvSpPr/>
          <p:nvPr/>
        </p:nvSpPr>
        <p:spPr>
          <a:xfrm>
            <a:off x="549000" y="1073757"/>
            <a:ext cx="5760000" cy="936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We are a Sapporo-based company that provides tour operations and tourism consulting. It was founded in 2020 to play a part in sustainable tourism in Hokkaido in the midst of the turmoil caused by COVID-19. In the post-COVID era, the tourism industry must make drastic changes, and it is necessary to flexibly respond to changing situations at unprecedented speeds. Like the sika deer, which is endemic to Hokkaido, we meet the expectations of our customers with strength and broadness of perspective.</a:t>
            </a:r>
          </a:p>
          <a:p>
            <a:pPr>
              <a:lnSpc>
                <a:spcPts val="1800"/>
              </a:lnSpc>
            </a:pPr>
            <a:r>
              <a:rPr kumimoji="1" lang="en-US" altLang="ja-JP" sz="1200" dirty="0"/>
              <a:t>Specifically, we provide clients with highly unique experiences, primarily in Hokkaido. We offer various outdoor activities tailored to fit client needs, such as guided backcountry skiing. For adventure travel, we provide comprehensive coordination. In collaboration with local research institutes and artists, we are also planning tours that convey the deep spirituality of Ainu culture.</a:t>
            </a:r>
          </a:p>
        </p:txBody>
      </p:sp>
      <p:sp>
        <p:nvSpPr>
          <p:cNvPr id="6" name="正方形/長方形 5">
            <a:extLst>
              <a:ext uri="{FF2B5EF4-FFF2-40B4-BE49-F238E27FC236}">
                <a16:creationId xmlns:a16="http://schemas.microsoft.com/office/drawing/2014/main" id="{CEFFD673-F244-40C2-844D-516F6550AF6C}"/>
              </a:ext>
            </a:extLst>
          </p:cNvPr>
          <p:cNvSpPr/>
          <p:nvPr/>
        </p:nvSpPr>
        <p:spPr>
          <a:xfrm>
            <a:off x="549000" y="786858"/>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About us</a:t>
            </a:r>
            <a:endParaRPr kumimoji="1" lang="ja-JP" altLang="en-US" sz="2400" dirty="0"/>
          </a:p>
        </p:txBody>
      </p:sp>
      <p:sp>
        <p:nvSpPr>
          <p:cNvPr id="9" name="正方形/長方形 8">
            <a:extLst>
              <a:ext uri="{FF2B5EF4-FFF2-40B4-BE49-F238E27FC236}">
                <a16:creationId xmlns:a16="http://schemas.microsoft.com/office/drawing/2014/main" id="{AE243CD9-0137-4C16-BC0E-6B0F0654B8AA}"/>
              </a:ext>
            </a:extLst>
          </p:cNvPr>
          <p:cNvSpPr/>
          <p:nvPr/>
        </p:nvSpPr>
        <p:spPr>
          <a:xfrm>
            <a:off x="549000" y="4595344"/>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Guides</a:t>
            </a:r>
            <a:endParaRPr kumimoji="1" lang="ja-JP" altLang="en-US" sz="1400" b="1" dirty="0"/>
          </a:p>
        </p:txBody>
      </p:sp>
      <p:sp>
        <p:nvSpPr>
          <p:cNvPr id="10" name="正方形/長方形 9">
            <a:extLst>
              <a:ext uri="{FF2B5EF4-FFF2-40B4-BE49-F238E27FC236}">
                <a16:creationId xmlns:a16="http://schemas.microsoft.com/office/drawing/2014/main" id="{0399712A-4BCB-4B00-903A-6DC23223527A}"/>
              </a:ext>
            </a:extLst>
          </p:cNvPr>
          <p:cNvSpPr/>
          <p:nvPr/>
        </p:nvSpPr>
        <p:spPr>
          <a:xfrm>
            <a:off x="549000" y="4845913"/>
            <a:ext cx="3805319" cy="1152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In 2009, he opened the wine bar "</a:t>
            </a:r>
            <a:r>
              <a:rPr kumimoji="1" lang="en-US" altLang="ja-JP" sz="1200" dirty="0" err="1"/>
              <a:t>Barcom</a:t>
            </a:r>
            <a:r>
              <a:rPr kumimoji="1" lang="en-US" altLang="ja-JP" sz="1200" dirty="0"/>
              <a:t> Sapporo" as a place to connect producers and consumers. It also holds events to promote exchanges between producers (local) and consumers (food and agriculture education). Projects such as "Lunch in the Vineyard," which includes visits to slow food producers and wineries, are also popular.</a:t>
            </a:r>
          </a:p>
          <a:p>
            <a:pPr>
              <a:lnSpc>
                <a:spcPts val="1800"/>
              </a:lnSpc>
            </a:pPr>
            <a:r>
              <a:rPr kumimoji="1" lang="en-US" altLang="ja-JP" sz="1200" dirty="0"/>
              <a:t>The company is currently promoting the attractiveness of the region through inbound business from Europe, the U.S., and Asia. Guides a total of 400-500 people a year.</a:t>
            </a:r>
          </a:p>
        </p:txBody>
      </p:sp>
      <p:sp>
        <p:nvSpPr>
          <p:cNvPr id="15" name="テキスト ボックス 14">
            <a:extLst>
              <a:ext uri="{FF2B5EF4-FFF2-40B4-BE49-F238E27FC236}">
                <a16:creationId xmlns:a16="http://schemas.microsoft.com/office/drawing/2014/main" id="{AB00E1A9-E215-46BF-8255-3A64AC95BC3B}"/>
              </a:ext>
            </a:extLst>
          </p:cNvPr>
          <p:cNvSpPr txBox="1"/>
          <p:nvPr/>
        </p:nvSpPr>
        <p:spPr>
          <a:xfrm>
            <a:off x="369000" y="371475"/>
            <a:ext cx="6120000" cy="261610"/>
          </a:xfrm>
          <a:prstGeom prst="rect">
            <a:avLst/>
          </a:prstGeom>
          <a:noFill/>
        </p:spPr>
        <p:txBody>
          <a:bodyPr wrap="square" rtlCol="0">
            <a:spAutoFit/>
          </a:bodyPr>
          <a:lstStyle/>
          <a:p>
            <a:pPr algn="ctr"/>
            <a:r>
              <a:rPr kumimoji="1" lang="en-US" altLang="ja-JP" sz="1100" dirty="0"/>
              <a:t>Local Sake Crawl by Hiking and Camping In Sapporo</a:t>
            </a:r>
          </a:p>
        </p:txBody>
      </p:sp>
      <p:sp>
        <p:nvSpPr>
          <p:cNvPr id="33" name="テキスト ボックス 32">
            <a:extLst>
              <a:ext uri="{FF2B5EF4-FFF2-40B4-BE49-F238E27FC236}">
                <a16:creationId xmlns:a16="http://schemas.microsoft.com/office/drawing/2014/main" id="{6B34FD79-2BB0-449F-B1F0-801A16901148}"/>
              </a:ext>
            </a:extLst>
          </p:cNvPr>
          <p:cNvSpPr txBox="1"/>
          <p:nvPr/>
        </p:nvSpPr>
        <p:spPr>
          <a:xfrm>
            <a:off x="7638388" y="1110858"/>
            <a:ext cx="2520000" cy="432000"/>
          </a:xfrm>
          <a:prstGeom prst="accentCallout1">
            <a:avLst>
              <a:gd name="adj1" fmla="val 18750"/>
              <a:gd name="adj2" fmla="val -8333"/>
              <a:gd name="adj3" fmla="val 17364"/>
              <a:gd name="adj4" fmla="val -25272"/>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このツアーを主催するオペレーターについての概要</a:t>
            </a:r>
            <a:endParaRPr kumimoji="1" lang="en-US" altLang="ja-JP" sz="1200" dirty="0">
              <a:solidFill>
                <a:schemeClr val="accent2">
                  <a:lumMod val="75000"/>
                </a:schemeClr>
              </a:solidFill>
            </a:endParaRPr>
          </a:p>
        </p:txBody>
      </p:sp>
      <p:sp>
        <p:nvSpPr>
          <p:cNvPr id="35" name="テキスト ボックス 34">
            <a:extLst>
              <a:ext uri="{FF2B5EF4-FFF2-40B4-BE49-F238E27FC236}">
                <a16:creationId xmlns:a16="http://schemas.microsoft.com/office/drawing/2014/main" id="{3508CE93-DD02-4D2A-9A11-1CCF5B0EEF73}"/>
              </a:ext>
            </a:extLst>
          </p:cNvPr>
          <p:cNvSpPr txBox="1"/>
          <p:nvPr/>
        </p:nvSpPr>
        <p:spPr>
          <a:xfrm>
            <a:off x="7638388" y="2598013"/>
            <a:ext cx="2520000" cy="432000"/>
          </a:xfrm>
          <a:prstGeom prst="accentCallout1">
            <a:avLst>
              <a:gd name="adj1" fmla="val 18750"/>
              <a:gd name="adj2" fmla="val -8333"/>
              <a:gd name="adj3" fmla="val 17363"/>
              <a:gd name="adj4" fmla="val -25272"/>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スルーガイド、各アクティビティガイドについて、特徴・資格など</a:t>
            </a:r>
            <a:endParaRPr kumimoji="1" lang="en-US" altLang="ja-JP" sz="1200" dirty="0">
              <a:solidFill>
                <a:schemeClr val="accent2">
                  <a:lumMod val="75000"/>
                </a:schemeClr>
              </a:solidFill>
            </a:endParaRPr>
          </a:p>
        </p:txBody>
      </p:sp>
      <p:sp>
        <p:nvSpPr>
          <p:cNvPr id="20" name="テキスト ボックス 19">
            <a:extLst>
              <a:ext uri="{FF2B5EF4-FFF2-40B4-BE49-F238E27FC236}">
                <a16:creationId xmlns:a16="http://schemas.microsoft.com/office/drawing/2014/main" id="{1904EE9B-C7E9-4B5D-8373-70F8A9B22A87}"/>
              </a:ext>
            </a:extLst>
          </p:cNvPr>
          <p:cNvSpPr txBox="1"/>
          <p:nvPr/>
        </p:nvSpPr>
        <p:spPr>
          <a:xfrm>
            <a:off x="7638388" y="4647981"/>
            <a:ext cx="2520000" cy="432000"/>
          </a:xfrm>
          <a:prstGeom prst="accentCallout1">
            <a:avLst>
              <a:gd name="adj1" fmla="val 18750"/>
              <a:gd name="adj2" fmla="val -8333"/>
              <a:gd name="adj3" fmla="val 23243"/>
              <a:gd name="adj4" fmla="val -20737"/>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その他注意すべき点があれば記載する</a:t>
            </a:r>
            <a:endParaRPr kumimoji="1" lang="en-US" altLang="ja-JP" sz="1200" dirty="0">
              <a:solidFill>
                <a:schemeClr val="accent2">
                  <a:lumMod val="75000"/>
                </a:schemeClr>
              </a:solidFill>
            </a:endParaRPr>
          </a:p>
        </p:txBody>
      </p:sp>
      <p:pic>
        <p:nvPicPr>
          <p:cNvPr id="1026" name="Picture 2" descr="宮川 幸史 - エコツアーコーディネーター - ゆっくりずむ北海道 | LinkedIn">
            <a:extLst>
              <a:ext uri="{FF2B5EF4-FFF2-40B4-BE49-F238E27FC236}">
                <a16:creationId xmlns:a16="http://schemas.microsoft.com/office/drawing/2014/main" id="{9B47930F-4711-9C8A-021D-49F12BAAD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319" y="4757344"/>
            <a:ext cx="1746250" cy="174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4085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游ゴシック Light"/>
        <a:cs typeface=""/>
      </a:majorFont>
      <a:minorFont>
        <a:latin typeface="Calibri"/>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58A7A514630134CAB860B241805FEAB" ma:contentTypeVersion="18" ma:contentTypeDescription="新しいドキュメントを作成します。" ma:contentTypeScope="" ma:versionID="38f2dce2f3f4e647cf19fb49accc3ff7">
  <xsd:schema xmlns:xsd="http://www.w3.org/2001/XMLSchema" xmlns:xs="http://www.w3.org/2001/XMLSchema" xmlns:p="http://schemas.microsoft.com/office/2006/metadata/properties" xmlns:ns2="75bdb261-0c41-4bca-bb03-e05ccf61b7be" xmlns:ns3="0247cc9f-1903-4cf7-b71b-1aa1bbe4524e" targetNamespace="http://schemas.microsoft.com/office/2006/metadata/properties" ma:root="true" ma:fieldsID="a47548aa0154600822fbec995fa82934" ns2:_="" ns3:_="">
    <xsd:import namespace="75bdb261-0c41-4bca-bb03-e05ccf61b7be"/>
    <xsd:import namespace="0247cc9f-1903-4cf7-b71b-1aa1bbe452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bdb261-0c41-4bca-bb03-e05ccf61b7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08e401b3-aee7-436b-bbcb-e95608979ad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Flow_SignoffStatus" ma:index="22" nillable="true" ma:displayName="承認の状態" ma:internalName="_x627f__x8a8d__x306e__x72b6__x614b_">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47cc9f-1903-4cf7-b71b-1aa1bbe4524e"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c885e440-6fb3-4ca8-a0f6-537407c90b83}" ma:internalName="TaxCatchAll" ma:showField="CatchAllData" ma:web="0247cc9f-1903-4cf7-b71b-1aa1bbe452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ECB000-B90A-479B-8E2A-C15E2A8EEA7C}"/>
</file>

<file path=customXml/itemProps2.xml><?xml version="1.0" encoding="utf-8"?>
<ds:datastoreItem xmlns:ds="http://schemas.openxmlformats.org/officeDocument/2006/customXml" ds:itemID="{C99672D9-CAE8-4BA7-BD44-E5C23872865F}"/>
</file>

<file path=docProps/app.xml><?xml version="1.0" encoding="utf-8"?>
<Properties xmlns="http://schemas.openxmlformats.org/officeDocument/2006/extended-properties" xmlns:vt="http://schemas.openxmlformats.org/officeDocument/2006/docPropsVTypes">
  <Template>Office Theme</Template>
  <TotalTime>934</TotalTime>
  <Words>2381</Words>
  <Application>Microsoft Macintosh PowerPoint</Application>
  <PresentationFormat>A4 210 x 297 mm</PresentationFormat>
  <Paragraphs>217</Paragraphs>
  <Slides>12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石橋 静枝</dc:creator>
  <cp:lastModifiedBy>宏樹 中根</cp:lastModifiedBy>
  <cp:revision>77</cp:revision>
  <cp:lastPrinted>2020-11-11T08:45:11Z</cp:lastPrinted>
  <dcterms:created xsi:type="dcterms:W3CDTF">2020-11-11T06:29:34Z</dcterms:created>
  <dcterms:modified xsi:type="dcterms:W3CDTF">2024-02-22T07:58:30Z</dcterms:modified>
</cp:coreProperties>
</file>